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4" r:id="rId2"/>
    <p:sldId id="258" r:id="rId3"/>
    <p:sldId id="259" r:id="rId4"/>
    <p:sldId id="290" r:id="rId5"/>
    <p:sldId id="289" r:id="rId6"/>
    <p:sldId id="292" r:id="rId7"/>
    <p:sldId id="286" r:id="rId8"/>
    <p:sldId id="298" r:id="rId9"/>
    <p:sldId id="287" r:id="rId10"/>
    <p:sldId id="293" r:id="rId11"/>
    <p:sldId id="260" r:id="rId12"/>
    <p:sldId id="261" r:id="rId13"/>
    <p:sldId id="271" r:id="rId14"/>
    <p:sldId id="272" r:id="rId15"/>
    <p:sldId id="297" r:id="rId16"/>
    <p:sldId id="264" r:id="rId17"/>
    <p:sldId id="263" r:id="rId18"/>
    <p:sldId id="267" r:id="rId19"/>
    <p:sldId id="270" r:id="rId20"/>
    <p:sldId id="273" r:id="rId21"/>
    <p:sldId id="269" r:id="rId22"/>
    <p:sldId id="268"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2771" name="Rectangle 2051"/>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F53E0AA-B651-4D53-9444-F89478729503}" type="datetimeFigureOut">
              <a:rPr lang="fr-FR"/>
              <a:pPr>
                <a:defRPr/>
              </a:pPr>
              <a:t>03/09/2012</a:t>
            </a:fld>
            <a:endParaRPr lang="fr-FR"/>
          </a:p>
        </p:txBody>
      </p:sp>
      <p:sp>
        <p:nvSpPr>
          <p:cNvPr id="32772" name="Rectangle 2052"/>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2773" name="Rectangle 2053"/>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977202-1ADF-4748-A6FD-3EBFB0FCEFDB}"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E28F219-9404-419C-B118-03917E351B17}" type="datetimeFigureOut">
              <a:rPr lang="fr-FR"/>
              <a:pPr>
                <a:defRPr/>
              </a:pPr>
              <a:t>03/09/2012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A41A23-22B5-4C56-A63F-801E2C114D3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1866D44-E018-47C8-8BDF-6CCE71CD332F}" type="datetimeFigureOut">
              <a:rPr lang="fr-FR"/>
              <a:pPr>
                <a:defRPr/>
              </a:pPr>
              <a:t>03/09/2012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379D698-7E49-456F-BBE2-2641F9303A3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11A3004-28D8-4E0E-BCEA-FA3C3C9FE03B}" type="datetimeFigureOut">
              <a:rPr lang="fr-FR"/>
              <a:pPr>
                <a:defRPr/>
              </a:pPr>
              <a:t>03/09/2012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71C78F7-FA5C-4072-B5D4-5A81748F917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D412192-014E-4D4D-BA1D-7920836D1D81}" type="datetimeFigureOut">
              <a:rPr lang="fr-FR"/>
              <a:pPr>
                <a:defRPr/>
              </a:pPr>
              <a:t>03/09/2012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6376F04-1108-450E-98D9-D6C9E364520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A58ECDD-4F96-44E6-A399-7F08077D54F6}" type="datetimeFigureOut">
              <a:rPr lang="fr-FR"/>
              <a:pPr>
                <a:defRPr/>
              </a:pPr>
              <a:t>03/09/2012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B9B5F6B-1C77-46E4-82EA-F5B0C08DEEC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337265B-CE53-4E3C-A7F5-0BB2F143A23A}" type="datetimeFigureOut">
              <a:rPr lang="fr-FR"/>
              <a:pPr>
                <a:defRPr/>
              </a:pPr>
              <a:t>03/09/2012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52DE40B-203D-4B88-9A57-E45408B5844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2760BC8-C733-41D8-A922-39AC62DC9714}" type="datetimeFigureOut">
              <a:rPr lang="fr-FR"/>
              <a:pPr>
                <a:defRPr/>
              </a:pPr>
              <a:t>03/09/2012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9DFD2BD-2594-4E2B-888B-EE39AEBF437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00D1835-B828-4B3F-B79D-0B844C7BC50B}" type="datetimeFigureOut">
              <a:rPr lang="fr-FR"/>
              <a:pPr>
                <a:defRPr/>
              </a:pPr>
              <a:t>03/09/2012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88E77C7-C4E4-4CA5-8014-D615A1B5061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2B4DE69-2A0F-4DB8-9243-4A256F743DE9}" type="datetimeFigureOut">
              <a:rPr lang="fr-FR"/>
              <a:pPr>
                <a:defRPr/>
              </a:pPr>
              <a:t>03/09/2012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DD78E6F-664F-4C5B-A5AC-2528BE2EBE9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7359D5-B2FB-43BD-B4D4-560411D6DACA}" type="datetimeFigureOut">
              <a:rPr lang="fr-FR"/>
              <a:pPr>
                <a:defRPr/>
              </a:pPr>
              <a:t>03/09/2012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31CCD9D-DDB5-4E3A-8F7E-FEF6A107591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0DE0D64-95F5-45FC-97F9-9F335BDA6033}" type="datetimeFigureOut">
              <a:rPr lang="fr-FR"/>
              <a:pPr>
                <a:defRPr/>
              </a:pPr>
              <a:t>03/09/2012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1A2E0EF-8E00-4BC5-93CE-A62DD67BBA3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38C625-C710-4A07-945C-21948289BF61}" type="datetimeFigureOut">
              <a:rPr lang="fr-FR"/>
              <a:pPr>
                <a:defRPr/>
              </a:pPr>
              <a:t>03/09/2012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B7B94B-8117-4E56-8251-11EE793E8F6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oe.ac-dijon.fr/cdt-sarri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idx="4294967295"/>
          </p:nvPr>
        </p:nvSpPr>
        <p:spPr/>
        <p:txBody>
          <a:bodyPr/>
          <a:lstStyle/>
          <a:p>
            <a:pPr eaLnBrk="1" hangingPunct="1"/>
            <a:endParaRPr lang="fr-FR" smtClean="0"/>
          </a:p>
        </p:txBody>
      </p:sp>
      <p:pic>
        <p:nvPicPr>
          <p:cNvPr id="6147"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5" name="ZoneTexte 4"/>
          <p:cNvSpPr txBox="1"/>
          <p:nvPr/>
        </p:nvSpPr>
        <p:spPr>
          <a:xfrm>
            <a:off x="1785918" y="2071678"/>
            <a:ext cx="6286544" cy="646331"/>
          </a:xfrm>
          <a:prstGeom prst="rect">
            <a:avLst/>
          </a:prstGeom>
          <a:noFill/>
        </p:spPr>
        <p:txBody>
          <a:bodyPr wrap="square" rtlCol="0">
            <a:spAutoFit/>
          </a:bodyPr>
          <a:lstStyle/>
          <a:p>
            <a:pPr algn="ctr"/>
            <a:r>
              <a:rPr lang="fr-FR" sz="3600" dirty="0" smtClean="0"/>
              <a:t>DIAPORAMA</a:t>
            </a:r>
            <a:r>
              <a:rPr lang="fr-FR" dirty="0" smtClean="0"/>
              <a:t>  RENTREE  2012</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idx="4294967295"/>
          </p:nvPr>
        </p:nvSpPr>
        <p:spPr/>
        <p:txBody>
          <a:bodyPr/>
          <a:lstStyle/>
          <a:p>
            <a:pPr eaLnBrk="1" hangingPunct="1"/>
            <a:endParaRPr lang="fr-FR" smtClean="0"/>
          </a:p>
        </p:txBody>
      </p:sp>
      <p:pic>
        <p:nvPicPr>
          <p:cNvPr id="21507" name="Picture 4"/>
          <p:cNvPicPr>
            <a:picLocks noChangeAspect="1" noChangeArrowheads="1"/>
          </p:cNvPicPr>
          <p:nvPr/>
        </p:nvPicPr>
        <p:blipFill>
          <a:blip r:embed="rId2"/>
          <a:srcRect/>
          <a:stretch>
            <a:fillRect/>
          </a:stretch>
        </p:blipFill>
        <p:spPr bwMode="auto">
          <a:xfrm>
            <a:off x="762000" y="381000"/>
            <a:ext cx="7239000" cy="971550"/>
          </a:xfrm>
          <a:prstGeom prst="rect">
            <a:avLst/>
          </a:prstGeom>
          <a:noFill/>
          <a:ln w="9525">
            <a:noFill/>
            <a:miter lim="800000"/>
            <a:headEnd/>
            <a:tailEnd/>
          </a:ln>
        </p:spPr>
      </p:pic>
      <p:sp>
        <p:nvSpPr>
          <p:cNvPr id="21508" name="Text Box 6"/>
          <p:cNvSpPr txBox="1">
            <a:spLocks noChangeArrowheads="1"/>
          </p:cNvSpPr>
          <p:nvPr/>
        </p:nvSpPr>
        <p:spPr bwMode="auto">
          <a:xfrm>
            <a:off x="533400" y="1905000"/>
            <a:ext cx="8153400" cy="3216275"/>
          </a:xfrm>
          <a:prstGeom prst="rect">
            <a:avLst/>
          </a:prstGeom>
          <a:noFill/>
          <a:ln w="9525">
            <a:noFill/>
            <a:miter lim="800000"/>
            <a:headEnd/>
            <a:tailEnd/>
          </a:ln>
        </p:spPr>
        <p:txBody>
          <a:bodyPr>
            <a:spAutoFit/>
          </a:bodyPr>
          <a:lstStyle/>
          <a:p>
            <a:pPr algn="ctr">
              <a:spcBef>
                <a:spcPct val="50000"/>
              </a:spcBef>
            </a:pPr>
            <a:r>
              <a:rPr lang="fr-FR" sz="3200">
                <a:solidFill>
                  <a:srgbClr val="FF0000"/>
                </a:solidFill>
              </a:rPr>
              <a:t>Début des activités</a:t>
            </a:r>
          </a:p>
          <a:p>
            <a:pPr>
              <a:spcBef>
                <a:spcPct val="50000"/>
              </a:spcBef>
            </a:pPr>
            <a:endParaRPr lang="fr-FR" sz="2400"/>
          </a:p>
          <a:p>
            <a:pPr>
              <a:spcBef>
                <a:spcPct val="50000"/>
              </a:spcBef>
            </a:pPr>
            <a:r>
              <a:rPr lang="fr-FR">
                <a:sym typeface="Wingdings" pitchFamily="2" charset="2"/>
              </a:rPr>
              <a:t> </a:t>
            </a:r>
            <a:r>
              <a:rPr lang="fr-FR"/>
              <a:t>PPRE et accompagnement éducatif : 24 septembre</a:t>
            </a:r>
          </a:p>
          <a:p>
            <a:pPr>
              <a:spcBef>
                <a:spcPct val="50000"/>
              </a:spcBef>
            </a:pPr>
            <a:endParaRPr lang="fr-FR"/>
          </a:p>
          <a:p>
            <a:pPr>
              <a:spcBef>
                <a:spcPct val="50000"/>
              </a:spcBef>
              <a:buFont typeface="Wingdings" pitchFamily="2" charset="2"/>
              <a:buChar char="à"/>
            </a:pPr>
            <a:r>
              <a:rPr lang="fr-FR"/>
              <a:t>Projet 5ème : semaine du 10 au 14 septembre</a:t>
            </a:r>
          </a:p>
          <a:p>
            <a:pPr>
              <a:spcBef>
                <a:spcPct val="50000"/>
              </a:spcBef>
              <a:buFont typeface="Wingdings" pitchFamily="2" charset="2"/>
              <a:buChar char="à"/>
            </a:pPr>
            <a:endParaRPr lang="fr-FR"/>
          </a:p>
          <a:p>
            <a:pPr>
              <a:spcBef>
                <a:spcPct val="50000"/>
              </a:spcBef>
              <a:buFont typeface="Wingdings" pitchFamily="2" charset="2"/>
              <a:buChar char="à"/>
            </a:pPr>
            <a:r>
              <a:rPr lang="fr-FR"/>
              <a:t>Accompagnement personnalisé en 6</a:t>
            </a:r>
            <a:r>
              <a:rPr lang="fr-FR" baseline="30000"/>
              <a:t>ème</a:t>
            </a:r>
            <a:r>
              <a:rPr lang="fr-FR"/>
              <a:t> : 24 septembre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endParaRPr lang="fr-FR" smtClean="0"/>
          </a:p>
        </p:txBody>
      </p:sp>
      <p:pic>
        <p:nvPicPr>
          <p:cNvPr id="27651"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27652" name="Text Box 5"/>
          <p:cNvSpPr txBox="1">
            <a:spLocks noChangeArrowheads="1"/>
          </p:cNvSpPr>
          <p:nvPr/>
        </p:nvSpPr>
        <p:spPr bwMode="auto">
          <a:xfrm>
            <a:off x="1828800" y="2057400"/>
            <a:ext cx="5257800" cy="3113088"/>
          </a:xfrm>
          <a:prstGeom prst="rect">
            <a:avLst/>
          </a:prstGeom>
          <a:noFill/>
          <a:ln w="9525">
            <a:noFill/>
            <a:miter lim="800000"/>
            <a:headEnd/>
            <a:tailEnd/>
          </a:ln>
        </p:spPr>
        <p:txBody>
          <a:bodyPr>
            <a:spAutoFit/>
          </a:bodyPr>
          <a:lstStyle/>
          <a:p>
            <a:pPr algn="ctr">
              <a:spcBef>
                <a:spcPct val="50000"/>
              </a:spcBef>
            </a:pPr>
            <a:r>
              <a:rPr lang="fr-FR" sz="3600">
                <a:solidFill>
                  <a:schemeClr val="hlink"/>
                </a:solidFill>
              </a:rPr>
              <a:t>LE SITE DU COLLEGE</a:t>
            </a:r>
          </a:p>
          <a:p>
            <a:pPr algn="ctr">
              <a:spcBef>
                <a:spcPct val="50000"/>
              </a:spcBef>
            </a:pPr>
            <a:endParaRPr lang="fr-FR" sz="3600"/>
          </a:p>
          <a:p>
            <a:pPr algn="ctr">
              <a:spcBef>
                <a:spcPct val="50000"/>
              </a:spcBef>
            </a:pPr>
            <a:r>
              <a:rPr lang="fr-FR" sz="3600"/>
              <a:t>Rappel :</a:t>
            </a:r>
          </a:p>
          <a:p>
            <a:pPr algn="ctr">
              <a:spcBef>
                <a:spcPct val="50000"/>
              </a:spcBef>
            </a:pPr>
            <a:r>
              <a:rPr lang="fr-FR" sz="3600">
                <a:solidFill>
                  <a:srgbClr val="FF0000"/>
                </a:solidFill>
              </a:rPr>
              <a:t>SALLE DES PROFS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pPr eaLnBrk="1" hangingPunct="1"/>
            <a:endParaRPr lang="fr-FR" smtClean="0"/>
          </a:p>
        </p:txBody>
      </p:sp>
      <p:pic>
        <p:nvPicPr>
          <p:cNvPr id="28675"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pic>
        <p:nvPicPr>
          <p:cNvPr id="28676" name="Picture 5"/>
          <p:cNvPicPr>
            <a:picLocks noChangeAspect="1" noChangeArrowheads="1"/>
          </p:cNvPicPr>
          <p:nvPr/>
        </p:nvPicPr>
        <p:blipFill>
          <a:blip r:embed="rId3"/>
          <a:srcRect t="9630" b="5927"/>
          <a:stretch>
            <a:fillRect/>
          </a:stretch>
        </p:blipFill>
        <p:spPr bwMode="auto">
          <a:xfrm>
            <a:off x="1752600" y="1676400"/>
            <a:ext cx="6858000" cy="4343400"/>
          </a:xfrm>
          <a:prstGeom prst="rect">
            <a:avLst/>
          </a:prstGeom>
          <a:noFill/>
          <a:ln w="9525">
            <a:noFill/>
            <a:miter lim="800000"/>
            <a:headEnd/>
            <a:tailEnd/>
          </a:ln>
        </p:spPr>
      </p:pic>
      <p:sp>
        <p:nvSpPr>
          <p:cNvPr id="28677" name="Oval 6"/>
          <p:cNvSpPr>
            <a:spLocks noChangeArrowheads="1"/>
          </p:cNvSpPr>
          <p:nvPr/>
        </p:nvSpPr>
        <p:spPr bwMode="auto">
          <a:xfrm>
            <a:off x="1828800" y="5410200"/>
            <a:ext cx="1295400" cy="304800"/>
          </a:xfrm>
          <a:prstGeom prst="ellipse">
            <a:avLst/>
          </a:prstGeom>
          <a:noFill/>
          <a:ln w="9525">
            <a:solidFill>
              <a:schemeClr val="hlink"/>
            </a:solidFill>
            <a:round/>
            <a:headEnd/>
            <a:tailEnd/>
          </a:ln>
        </p:spPr>
        <p:txBody>
          <a:bodyPr wrap="none" anchor="ctr"/>
          <a:lstStyle/>
          <a:p>
            <a:endParaRPr lang="fr-FR"/>
          </a:p>
        </p:txBody>
      </p:sp>
      <p:sp>
        <p:nvSpPr>
          <p:cNvPr id="28678" name="Line 7"/>
          <p:cNvSpPr>
            <a:spLocks noChangeShapeType="1"/>
          </p:cNvSpPr>
          <p:nvPr/>
        </p:nvSpPr>
        <p:spPr bwMode="auto">
          <a:xfrm>
            <a:off x="1219200" y="5562600"/>
            <a:ext cx="533400" cy="0"/>
          </a:xfrm>
          <a:prstGeom prst="line">
            <a:avLst/>
          </a:prstGeom>
          <a:noFill/>
          <a:ln w="9525">
            <a:solidFill>
              <a:schemeClr val="tx1"/>
            </a:solidFill>
            <a:round/>
            <a:headEnd/>
            <a:tailEnd type="triangle" w="med" len="med"/>
          </a:ln>
        </p:spPr>
        <p:txBody>
          <a:bodyPr/>
          <a:lstStyle/>
          <a:p>
            <a:endParaRPr lang="fr-FR"/>
          </a:p>
        </p:txBody>
      </p:sp>
      <p:sp>
        <p:nvSpPr>
          <p:cNvPr id="28679" name="Text Box 8"/>
          <p:cNvSpPr txBox="1">
            <a:spLocks noChangeArrowheads="1"/>
          </p:cNvSpPr>
          <p:nvPr/>
        </p:nvSpPr>
        <p:spPr bwMode="auto">
          <a:xfrm>
            <a:off x="152400" y="5410200"/>
            <a:ext cx="1143000" cy="304800"/>
          </a:xfrm>
          <a:prstGeom prst="rect">
            <a:avLst/>
          </a:prstGeom>
          <a:noFill/>
          <a:ln w="9525">
            <a:noFill/>
            <a:miter lim="800000"/>
            <a:headEnd/>
            <a:tailEnd/>
          </a:ln>
        </p:spPr>
        <p:txBody>
          <a:bodyPr>
            <a:spAutoFit/>
          </a:bodyPr>
          <a:lstStyle/>
          <a:p>
            <a:pPr>
              <a:spcBef>
                <a:spcPct val="50000"/>
              </a:spcBef>
            </a:pPr>
            <a:r>
              <a:rPr lang="fr-FR" sz="1400"/>
              <a:t>S’identifier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idx="4294967295"/>
          </p:nvPr>
        </p:nvSpPr>
        <p:spPr/>
        <p:txBody>
          <a:bodyPr/>
          <a:lstStyle/>
          <a:p>
            <a:pPr eaLnBrk="1" hangingPunct="1"/>
            <a:endParaRPr lang="fr-FR" smtClean="0"/>
          </a:p>
        </p:txBody>
      </p:sp>
      <p:pic>
        <p:nvPicPr>
          <p:cNvPr id="29699"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29700" name="Oval 5"/>
          <p:cNvSpPr>
            <a:spLocks noChangeArrowheads="1"/>
          </p:cNvSpPr>
          <p:nvPr/>
        </p:nvSpPr>
        <p:spPr bwMode="auto">
          <a:xfrm>
            <a:off x="1828800" y="5410200"/>
            <a:ext cx="1295400" cy="304800"/>
          </a:xfrm>
          <a:prstGeom prst="ellipse">
            <a:avLst/>
          </a:prstGeom>
          <a:noFill/>
          <a:ln w="9525">
            <a:solidFill>
              <a:schemeClr val="hlink"/>
            </a:solidFill>
            <a:round/>
            <a:headEnd/>
            <a:tailEnd/>
          </a:ln>
        </p:spPr>
        <p:txBody>
          <a:bodyPr wrap="none" anchor="ctr"/>
          <a:lstStyle/>
          <a:p>
            <a:endParaRPr lang="fr-FR"/>
          </a:p>
        </p:txBody>
      </p:sp>
      <p:sp>
        <p:nvSpPr>
          <p:cNvPr id="29701" name="Text Box 7"/>
          <p:cNvSpPr txBox="1">
            <a:spLocks noChangeArrowheads="1"/>
          </p:cNvSpPr>
          <p:nvPr/>
        </p:nvSpPr>
        <p:spPr bwMode="auto">
          <a:xfrm>
            <a:off x="990600" y="1676400"/>
            <a:ext cx="2362200" cy="304800"/>
          </a:xfrm>
          <a:prstGeom prst="rect">
            <a:avLst/>
          </a:prstGeom>
          <a:noFill/>
          <a:ln w="9525">
            <a:noFill/>
            <a:miter lim="800000"/>
            <a:headEnd/>
            <a:tailEnd/>
          </a:ln>
        </p:spPr>
        <p:txBody>
          <a:bodyPr>
            <a:spAutoFit/>
          </a:bodyPr>
          <a:lstStyle/>
          <a:p>
            <a:pPr>
              <a:spcBef>
                <a:spcPct val="50000"/>
              </a:spcBef>
            </a:pPr>
            <a:r>
              <a:rPr lang="fr-FR" sz="1400">
                <a:solidFill>
                  <a:srgbClr val="FF0000"/>
                </a:solidFill>
              </a:rPr>
              <a:t>Après identification</a:t>
            </a:r>
          </a:p>
        </p:txBody>
      </p:sp>
      <p:pic>
        <p:nvPicPr>
          <p:cNvPr id="29702" name="Picture 8"/>
          <p:cNvPicPr>
            <a:picLocks noChangeAspect="1" noChangeArrowheads="1"/>
          </p:cNvPicPr>
          <p:nvPr/>
        </p:nvPicPr>
        <p:blipFill>
          <a:blip r:embed="rId3"/>
          <a:srcRect t="17708" r="3125" b="5208"/>
          <a:stretch>
            <a:fillRect/>
          </a:stretch>
        </p:blipFill>
        <p:spPr bwMode="auto">
          <a:xfrm>
            <a:off x="1524000" y="2057400"/>
            <a:ext cx="6934200" cy="4138613"/>
          </a:xfrm>
          <a:prstGeom prst="rect">
            <a:avLst/>
          </a:prstGeom>
          <a:noFill/>
          <a:ln w="9525">
            <a:noFill/>
            <a:miter lim="800000"/>
            <a:headEnd/>
            <a:tailEnd/>
          </a:ln>
        </p:spPr>
      </p:pic>
      <p:sp>
        <p:nvSpPr>
          <p:cNvPr id="29703" name="Oval 9"/>
          <p:cNvSpPr>
            <a:spLocks noChangeArrowheads="1"/>
          </p:cNvSpPr>
          <p:nvPr/>
        </p:nvSpPr>
        <p:spPr bwMode="auto">
          <a:xfrm>
            <a:off x="1447800" y="5105400"/>
            <a:ext cx="1752600" cy="685800"/>
          </a:xfrm>
          <a:prstGeom prst="ellipse">
            <a:avLst/>
          </a:prstGeom>
          <a:noFill/>
          <a:ln w="9525">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idx="4294967295"/>
          </p:nvPr>
        </p:nvSpPr>
        <p:spPr/>
        <p:txBody>
          <a:bodyPr/>
          <a:lstStyle/>
          <a:p>
            <a:pPr eaLnBrk="1" hangingPunct="1"/>
            <a:endParaRPr lang="fr-FR" smtClean="0"/>
          </a:p>
        </p:txBody>
      </p:sp>
      <p:pic>
        <p:nvPicPr>
          <p:cNvPr id="30723"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30724" name="Text Box 5"/>
          <p:cNvSpPr txBox="1">
            <a:spLocks noChangeArrowheads="1"/>
          </p:cNvSpPr>
          <p:nvPr/>
        </p:nvSpPr>
        <p:spPr bwMode="auto">
          <a:xfrm>
            <a:off x="990600" y="1676400"/>
            <a:ext cx="4114800" cy="366713"/>
          </a:xfrm>
          <a:prstGeom prst="rect">
            <a:avLst/>
          </a:prstGeom>
          <a:noFill/>
          <a:ln w="9525">
            <a:noFill/>
            <a:miter lim="800000"/>
            <a:headEnd/>
            <a:tailEnd/>
          </a:ln>
        </p:spPr>
        <p:txBody>
          <a:bodyPr>
            <a:spAutoFit/>
          </a:bodyPr>
          <a:lstStyle/>
          <a:p>
            <a:pPr>
              <a:spcBef>
                <a:spcPct val="50000"/>
              </a:spcBef>
            </a:pPr>
            <a:r>
              <a:rPr lang="fr-FR">
                <a:solidFill>
                  <a:srgbClr val="FF0000"/>
                </a:solidFill>
              </a:rPr>
              <a:t>Les rubriques de salle des profs</a:t>
            </a:r>
          </a:p>
        </p:txBody>
      </p:sp>
      <p:pic>
        <p:nvPicPr>
          <p:cNvPr id="30725" name="Picture 8"/>
          <p:cNvPicPr>
            <a:picLocks noChangeAspect="1" noChangeArrowheads="1"/>
          </p:cNvPicPr>
          <p:nvPr/>
        </p:nvPicPr>
        <p:blipFill>
          <a:blip r:embed="rId3"/>
          <a:srcRect t="9639" r="2409" b="18073"/>
          <a:stretch>
            <a:fillRect/>
          </a:stretch>
        </p:blipFill>
        <p:spPr bwMode="auto">
          <a:xfrm>
            <a:off x="1219200" y="2209800"/>
            <a:ext cx="7239000" cy="4021138"/>
          </a:xfrm>
          <a:prstGeom prst="rect">
            <a:avLst/>
          </a:prstGeom>
          <a:noFill/>
          <a:ln w="9525">
            <a:noFill/>
            <a:miter lim="800000"/>
            <a:headEnd/>
            <a:tailEnd/>
          </a:ln>
        </p:spPr>
      </p:pic>
      <p:sp>
        <p:nvSpPr>
          <p:cNvPr id="30726" name="Line 9"/>
          <p:cNvSpPr>
            <a:spLocks noChangeShapeType="1"/>
          </p:cNvSpPr>
          <p:nvPr/>
        </p:nvSpPr>
        <p:spPr bwMode="auto">
          <a:xfrm>
            <a:off x="3200400" y="2057400"/>
            <a:ext cx="0" cy="2057400"/>
          </a:xfrm>
          <a:prstGeom prst="line">
            <a:avLst/>
          </a:prstGeom>
          <a:noFill/>
          <a:ln w="38100">
            <a:solidFill>
              <a:srgbClr val="FF0000"/>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idx="4294967295"/>
          </p:nvPr>
        </p:nvSpPr>
        <p:spPr/>
        <p:txBody>
          <a:bodyPr/>
          <a:lstStyle/>
          <a:p>
            <a:pPr eaLnBrk="1" hangingPunct="1"/>
            <a:endParaRPr lang="fr-FR" smtClean="0"/>
          </a:p>
        </p:txBody>
      </p:sp>
      <p:pic>
        <p:nvPicPr>
          <p:cNvPr id="31747"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pic>
        <p:nvPicPr>
          <p:cNvPr id="31748" name="Picture 2"/>
          <p:cNvPicPr>
            <a:picLocks noChangeAspect="1" noChangeArrowheads="1"/>
          </p:cNvPicPr>
          <p:nvPr/>
        </p:nvPicPr>
        <p:blipFill>
          <a:blip r:embed="rId3"/>
          <a:srcRect t="8888" r="832" b="2222"/>
          <a:stretch>
            <a:fillRect/>
          </a:stretch>
        </p:blipFill>
        <p:spPr bwMode="auto">
          <a:xfrm>
            <a:off x="428625" y="2143125"/>
            <a:ext cx="8501063" cy="4286250"/>
          </a:xfrm>
          <a:prstGeom prst="rect">
            <a:avLst/>
          </a:prstGeom>
          <a:noFill/>
          <a:ln w="9525">
            <a:noFill/>
            <a:miter lim="800000"/>
            <a:headEnd/>
            <a:tailEnd/>
          </a:ln>
        </p:spPr>
      </p:pic>
      <p:sp>
        <p:nvSpPr>
          <p:cNvPr id="8" name="Ellipse 7"/>
          <p:cNvSpPr/>
          <p:nvPr/>
        </p:nvSpPr>
        <p:spPr>
          <a:xfrm>
            <a:off x="928688" y="4643438"/>
            <a:ext cx="22860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9" name="Ellipse 8"/>
          <p:cNvSpPr/>
          <p:nvPr/>
        </p:nvSpPr>
        <p:spPr>
          <a:xfrm>
            <a:off x="357188" y="3071813"/>
            <a:ext cx="857250"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pPr eaLnBrk="1" hangingPunct="1"/>
            <a:endParaRPr lang="fr-FR" smtClean="0"/>
          </a:p>
        </p:txBody>
      </p:sp>
      <p:sp>
        <p:nvSpPr>
          <p:cNvPr id="32771" name="Espace réservé du contenu 2"/>
          <p:cNvSpPr>
            <a:spLocks noGrp="1"/>
          </p:cNvSpPr>
          <p:nvPr>
            <p:ph idx="1"/>
          </p:nvPr>
        </p:nvSpPr>
        <p:spPr/>
        <p:txBody>
          <a:bodyPr/>
          <a:lstStyle/>
          <a:p>
            <a:pPr eaLnBrk="1" hangingPunct="1">
              <a:buFont typeface="Arial" pitchFamily="34" charset="0"/>
              <a:buNone/>
            </a:pPr>
            <a:endParaRPr lang="fr-FR" smtClean="0"/>
          </a:p>
          <a:p>
            <a:pPr eaLnBrk="1" hangingPunct="1">
              <a:buFont typeface="Arial" pitchFamily="34" charset="0"/>
              <a:buNone/>
            </a:pPr>
            <a:endParaRPr lang="fr-FR" smtClean="0"/>
          </a:p>
          <a:p>
            <a:pPr eaLnBrk="1" hangingPunct="1">
              <a:buFont typeface="Arial" pitchFamily="34" charset="0"/>
              <a:buNone/>
            </a:pPr>
            <a:endParaRPr lang="fr-FR" smtClean="0"/>
          </a:p>
          <a:p>
            <a:pPr algn="ctr" eaLnBrk="1" hangingPunct="1">
              <a:buFont typeface="Arial" pitchFamily="34" charset="0"/>
              <a:buNone/>
            </a:pPr>
            <a:r>
              <a:rPr lang="fr-FR" sz="4800" smtClean="0">
                <a:solidFill>
                  <a:schemeClr val="hlink"/>
                </a:solidFill>
              </a:rPr>
              <a:t>CAHIER DE TEXTE ELECTRONIQUE</a:t>
            </a:r>
          </a:p>
          <a:p>
            <a:pPr algn="ctr" eaLnBrk="1" hangingPunct="1">
              <a:buFont typeface="Arial" pitchFamily="34" charset="0"/>
              <a:buNone/>
            </a:pPr>
            <a:endParaRPr lang="fr-FR" sz="4800" smtClean="0">
              <a:solidFill>
                <a:schemeClr val="hlink"/>
              </a:solidFill>
            </a:endParaRPr>
          </a:p>
          <a:p>
            <a:pPr eaLnBrk="1" hangingPunct="1">
              <a:buFont typeface="Arial" pitchFamily="34" charset="0"/>
              <a:buNone/>
            </a:pPr>
            <a:endParaRPr lang="fr-FR" smtClean="0"/>
          </a:p>
          <a:p>
            <a:pPr eaLnBrk="1" hangingPunct="1">
              <a:buFont typeface="Arial" pitchFamily="34" charset="0"/>
              <a:buNone/>
            </a:pPr>
            <a:endParaRPr lang="fr-FR" smtClean="0"/>
          </a:p>
          <a:p>
            <a:pPr eaLnBrk="1" hangingPunct="1"/>
            <a:endParaRPr lang="fr-FR" smtClean="0"/>
          </a:p>
        </p:txBody>
      </p:sp>
      <p:pic>
        <p:nvPicPr>
          <p:cNvPr id="32772"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eaLnBrk="1" hangingPunct="1"/>
            <a:endParaRPr lang="fr-FR" smtClean="0"/>
          </a:p>
        </p:txBody>
      </p:sp>
      <p:sp>
        <p:nvSpPr>
          <p:cNvPr id="33795" name="Espace réservé du contenu 2"/>
          <p:cNvSpPr>
            <a:spLocks noGrp="1"/>
          </p:cNvSpPr>
          <p:nvPr>
            <p:ph idx="1"/>
          </p:nvPr>
        </p:nvSpPr>
        <p:spPr/>
        <p:txBody>
          <a:bodyPr/>
          <a:lstStyle/>
          <a:p>
            <a:pPr algn="ctr" eaLnBrk="1" hangingPunct="1">
              <a:buFont typeface="Arial" pitchFamily="34" charset="0"/>
              <a:buNone/>
            </a:pPr>
            <a:r>
              <a:rPr lang="fr-FR" sz="4000" smtClean="0"/>
              <a:t>Lancer l’application</a:t>
            </a:r>
            <a:r>
              <a:rPr lang="fr-FR" sz="4000" u="sng" smtClean="0">
                <a:hlinkClick r:id="rId2"/>
              </a:rPr>
              <a:t> </a:t>
            </a:r>
          </a:p>
          <a:p>
            <a:pPr eaLnBrk="1" hangingPunct="1">
              <a:buFont typeface="Arial" pitchFamily="34" charset="0"/>
              <a:buNone/>
            </a:pPr>
            <a:endParaRPr lang="fr-FR" u="sng" smtClean="0">
              <a:hlinkClick r:id="rId2"/>
            </a:endParaRPr>
          </a:p>
          <a:p>
            <a:pPr eaLnBrk="1" hangingPunct="1">
              <a:buFont typeface="Arial" pitchFamily="34" charset="0"/>
              <a:buNone/>
            </a:pPr>
            <a:endParaRPr lang="fr-FR" u="sng" smtClean="0">
              <a:hlinkClick r:id="rId2"/>
            </a:endParaRPr>
          </a:p>
          <a:p>
            <a:pPr algn="ctr" eaLnBrk="1" hangingPunct="1">
              <a:buFont typeface="Arial" pitchFamily="34" charset="0"/>
              <a:buNone/>
            </a:pPr>
            <a:r>
              <a:rPr lang="fr-FR" u="sng" smtClean="0">
                <a:hlinkClick r:id="rId2"/>
              </a:rPr>
              <a:t>https://cloe.ac-dijon.fr/cdt-sarrien</a:t>
            </a:r>
            <a:r>
              <a:rPr lang="fr-FR" smtClean="0"/>
              <a:t> </a:t>
            </a:r>
          </a:p>
          <a:p>
            <a:pPr eaLnBrk="1" hangingPunct="1">
              <a:buFont typeface="Arial" pitchFamily="34" charset="0"/>
              <a:buNone/>
            </a:pPr>
            <a:endParaRPr lang="fr-FR" smtClean="0"/>
          </a:p>
          <a:p>
            <a:pPr eaLnBrk="1" hangingPunct="1">
              <a:buFont typeface="Arial" pitchFamily="34" charset="0"/>
              <a:buNone/>
            </a:pPr>
            <a:endParaRPr lang="fr-FR" smtClean="0"/>
          </a:p>
          <a:p>
            <a:pPr eaLnBrk="1" hangingPunct="1">
              <a:buFont typeface="Arial" pitchFamily="34" charset="0"/>
              <a:buNone/>
            </a:pPr>
            <a:endParaRPr lang="fr-FR" smtClean="0"/>
          </a:p>
          <a:p>
            <a:pPr eaLnBrk="1" hangingPunct="1"/>
            <a:endParaRPr lang="fr-FR" smtClean="0"/>
          </a:p>
        </p:txBody>
      </p:sp>
      <p:pic>
        <p:nvPicPr>
          <p:cNvPr id="33796" name="Picture 4"/>
          <p:cNvPicPr>
            <a:picLocks noChangeAspect="1" noChangeArrowheads="1"/>
          </p:cNvPicPr>
          <p:nvPr/>
        </p:nvPicPr>
        <p:blipFill>
          <a:blip r:embed="rId3"/>
          <a:srcRect/>
          <a:stretch>
            <a:fillRect/>
          </a:stretch>
        </p:blipFill>
        <p:spPr bwMode="auto">
          <a:xfrm>
            <a:off x="762000" y="381000"/>
            <a:ext cx="7848600"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1"/>
          </p:nvPr>
        </p:nvSpPr>
        <p:spPr>
          <a:xfrm>
            <a:off x="468313" y="1341438"/>
            <a:ext cx="8229600" cy="4525962"/>
          </a:xfrm>
        </p:spPr>
        <p:txBody>
          <a:bodyPr/>
          <a:lstStyle/>
          <a:p>
            <a:pPr algn="ctr" eaLnBrk="1" hangingPunct="1">
              <a:buFont typeface="Arial" pitchFamily="34" charset="0"/>
              <a:buNone/>
            </a:pPr>
            <a:r>
              <a:rPr lang="fr-FR" smtClean="0"/>
              <a:t>Saisir mon EDT</a:t>
            </a:r>
          </a:p>
        </p:txBody>
      </p:sp>
      <p:pic>
        <p:nvPicPr>
          <p:cNvPr id="34819" name="Picture 2"/>
          <p:cNvPicPr>
            <a:picLocks noChangeAspect="1" noChangeArrowheads="1"/>
          </p:cNvPicPr>
          <p:nvPr/>
        </p:nvPicPr>
        <p:blipFill>
          <a:blip r:embed="rId2"/>
          <a:srcRect l="33488" t="21870" r="9100" b="10330"/>
          <a:stretch>
            <a:fillRect/>
          </a:stretch>
        </p:blipFill>
        <p:spPr bwMode="auto">
          <a:xfrm>
            <a:off x="1476375" y="1844675"/>
            <a:ext cx="6048375" cy="4464050"/>
          </a:xfrm>
          <a:prstGeom prst="rect">
            <a:avLst/>
          </a:prstGeom>
          <a:noFill/>
          <a:ln w="9525">
            <a:noFill/>
            <a:miter lim="800000"/>
            <a:headEnd/>
            <a:tailEnd/>
          </a:ln>
        </p:spPr>
      </p:pic>
      <p:sp>
        <p:nvSpPr>
          <p:cNvPr id="5" name="Ellipse 4"/>
          <p:cNvSpPr/>
          <p:nvPr/>
        </p:nvSpPr>
        <p:spPr>
          <a:xfrm>
            <a:off x="2484438" y="4652963"/>
            <a:ext cx="1223962"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4821" name="Picture 4"/>
          <p:cNvPicPr>
            <a:picLocks noChangeAspect="1" noChangeArrowheads="1"/>
          </p:cNvPicPr>
          <p:nvPr/>
        </p:nvPicPr>
        <p:blipFill>
          <a:blip r:embed="rId3"/>
          <a:srcRect/>
          <a:stretch>
            <a:fillRect/>
          </a:stretch>
        </p:blipFill>
        <p:spPr bwMode="auto">
          <a:xfrm>
            <a:off x="468313" y="260350"/>
            <a:ext cx="6042025" cy="81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srcRect/>
          <a:stretch>
            <a:fillRect/>
          </a:stretch>
        </p:blipFill>
        <p:spPr bwMode="auto">
          <a:xfrm>
            <a:off x="468313" y="260350"/>
            <a:ext cx="6042025" cy="811213"/>
          </a:xfrm>
          <a:prstGeom prst="rect">
            <a:avLst/>
          </a:prstGeom>
          <a:noFill/>
          <a:ln w="9525">
            <a:noFill/>
            <a:miter lim="800000"/>
            <a:headEnd/>
            <a:tailEnd/>
          </a:ln>
        </p:spPr>
      </p:pic>
      <p:sp>
        <p:nvSpPr>
          <p:cNvPr id="35843" name="ZoneTexte 4"/>
          <p:cNvSpPr txBox="1">
            <a:spLocks noChangeArrowheads="1"/>
          </p:cNvSpPr>
          <p:nvPr/>
        </p:nvSpPr>
        <p:spPr bwMode="auto">
          <a:xfrm>
            <a:off x="609600" y="1219200"/>
            <a:ext cx="7618413" cy="2770188"/>
          </a:xfrm>
          <a:prstGeom prst="rect">
            <a:avLst/>
          </a:prstGeom>
          <a:noFill/>
          <a:ln w="9525">
            <a:noFill/>
            <a:miter lim="800000"/>
            <a:headEnd/>
            <a:tailEnd/>
          </a:ln>
        </p:spPr>
        <p:txBody>
          <a:bodyPr>
            <a:spAutoFit/>
          </a:bodyPr>
          <a:lstStyle/>
          <a:p>
            <a:pPr marL="342900" indent="-342900" algn="ctr"/>
            <a:r>
              <a:rPr lang="fr-FR" sz="3200">
                <a:solidFill>
                  <a:schemeClr val="hlink"/>
                </a:solidFill>
                <a:latin typeface="Calibri" pitchFamily="34" charset="0"/>
              </a:rPr>
              <a:t>Préparation de la saisie</a:t>
            </a:r>
            <a:r>
              <a:rPr lang="fr-FR" sz="2400">
                <a:latin typeface="Calibri" pitchFamily="34" charset="0"/>
              </a:rPr>
              <a:t> </a:t>
            </a:r>
          </a:p>
          <a:p>
            <a:pPr marL="342900" indent="-342900"/>
            <a:endParaRPr lang="fr-FR" sz="2400">
              <a:latin typeface="Calibri" pitchFamily="34" charset="0"/>
            </a:endParaRPr>
          </a:p>
          <a:p>
            <a:pPr marL="342900" indent="-342900">
              <a:buFontTx/>
              <a:buAutoNum type="arabicParenR"/>
            </a:pPr>
            <a:r>
              <a:rPr lang="fr-FR" sz="2400">
                <a:latin typeface="Calibri" pitchFamily="34" charset="0"/>
              </a:rPr>
              <a:t>Définir les types d’activités (par défaut Cours)</a:t>
            </a:r>
          </a:p>
          <a:p>
            <a:pPr marL="342900" indent="-342900">
              <a:buFontTx/>
              <a:buAutoNum type="arabicParenR"/>
            </a:pPr>
            <a:endParaRPr lang="fr-FR" sz="2400">
              <a:latin typeface="Calibri" pitchFamily="34" charset="0"/>
            </a:endParaRPr>
          </a:p>
          <a:p>
            <a:pPr marL="342900" indent="-342900"/>
            <a:r>
              <a:rPr lang="fr-FR" sz="2400">
                <a:latin typeface="Calibri" pitchFamily="34" charset="0"/>
              </a:rPr>
              <a:t>2) Créer les groupes</a:t>
            </a:r>
          </a:p>
          <a:p>
            <a:pPr marL="342900" indent="-342900"/>
            <a:endParaRPr lang="fr-FR" sz="2400">
              <a:latin typeface="Calibri" pitchFamily="34" charset="0"/>
            </a:endParaRPr>
          </a:p>
          <a:p>
            <a:pPr marL="342900" indent="-342900"/>
            <a:r>
              <a:rPr lang="fr-FR" sz="2400">
                <a:latin typeface="Calibri" pitchFamily="34" charset="0"/>
              </a:rPr>
              <a:t>3) Saisir l’EDT</a:t>
            </a:r>
          </a:p>
        </p:txBody>
      </p:sp>
      <p:pic>
        <p:nvPicPr>
          <p:cNvPr id="35844" name="Picture 4"/>
          <p:cNvPicPr>
            <a:picLocks noChangeAspect="1" noChangeArrowheads="1"/>
          </p:cNvPicPr>
          <p:nvPr/>
        </p:nvPicPr>
        <p:blipFill>
          <a:blip r:embed="rId3"/>
          <a:srcRect l="12820" t="32478" r="14102"/>
          <a:stretch>
            <a:fillRect/>
          </a:stretch>
        </p:blipFill>
        <p:spPr bwMode="auto">
          <a:xfrm>
            <a:off x="3657600" y="3000375"/>
            <a:ext cx="5181600" cy="3590925"/>
          </a:xfrm>
          <a:prstGeom prst="rect">
            <a:avLst/>
          </a:prstGeom>
          <a:noFill/>
          <a:ln w="9525">
            <a:noFill/>
            <a:miter lim="800000"/>
            <a:headEnd/>
            <a:tailEnd/>
          </a:ln>
        </p:spPr>
      </p:pic>
      <p:sp>
        <p:nvSpPr>
          <p:cNvPr id="35845" name="Line 5"/>
          <p:cNvSpPr>
            <a:spLocks noChangeShapeType="1"/>
          </p:cNvSpPr>
          <p:nvPr/>
        </p:nvSpPr>
        <p:spPr bwMode="auto">
          <a:xfrm flipH="1">
            <a:off x="4953000" y="2438400"/>
            <a:ext cx="1524000" cy="2819400"/>
          </a:xfrm>
          <a:prstGeom prst="line">
            <a:avLst/>
          </a:prstGeom>
          <a:noFill/>
          <a:ln w="9525">
            <a:solidFill>
              <a:schemeClr val="tx1"/>
            </a:solidFill>
            <a:round/>
            <a:headEnd/>
            <a:tailEnd type="triangle" w="med" len="med"/>
          </a:ln>
        </p:spPr>
        <p:txBody>
          <a:bodyPr/>
          <a:lstStyle/>
          <a:p>
            <a:endParaRPr lang="fr-FR"/>
          </a:p>
        </p:txBody>
      </p:sp>
      <p:sp>
        <p:nvSpPr>
          <p:cNvPr id="35846" name="Line 6"/>
          <p:cNvSpPr>
            <a:spLocks noChangeShapeType="1"/>
          </p:cNvSpPr>
          <p:nvPr/>
        </p:nvSpPr>
        <p:spPr bwMode="auto">
          <a:xfrm>
            <a:off x="3352800" y="3200400"/>
            <a:ext cx="609600" cy="1676400"/>
          </a:xfrm>
          <a:prstGeom prst="line">
            <a:avLst/>
          </a:prstGeom>
          <a:noFill/>
          <a:ln w="9525">
            <a:solidFill>
              <a:schemeClr val="tx1"/>
            </a:solidFill>
            <a:round/>
            <a:headEnd/>
            <a:tailEnd type="triangle" w="med" len="med"/>
          </a:ln>
        </p:spPr>
        <p:txBody>
          <a:bodyPr/>
          <a:lstStyle/>
          <a:p>
            <a:endParaRPr lang="fr-FR"/>
          </a:p>
        </p:txBody>
      </p:sp>
      <p:sp>
        <p:nvSpPr>
          <p:cNvPr id="35847" name="Line 7"/>
          <p:cNvSpPr>
            <a:spLocks noChangeShapeType="1"/>
          </p:cNvSpPr>
          <p:nvPr/>
        </p:nvSpPr>
        <p:spPr bwMode="auto">
          <a:xfrm>
            <a:off x="2667000" y="3810000"/>
            <a:ext cx="1143000" cy="12954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endParaRPr lang="fr-FR" smtClean="0"/>
          </a:p>
        </p:txBody>
      </p:sp>
      <p:sp>
        <p:nvSpPr>
          <p:cNvPr id="7171" name="Espace réservé du contenu 2"/>
          <p:cNvSpPr>
            <a:spLocks noGrp="1"/>
          </p:cNvSpPr>
          <p:nvPr>
            <p:ph idx="1"/>
          </p:nvPr>
        </p:nvSpPr>
        <p:spPr/>
        <p:txBody>
          <a:bodyPr/>
          <a:lstStyle/>
          <a:p>
            <a:pPr algn="ctr" eaLnBrk="1" hangingPunct="1">
              <a:lnSpc>
                <a:spcPct val="80000"/>
              </a:lnSpc>
              <a:buFont typeface="Arial" pitchFamily="34" charset="0"/>
              <a:buNone/>
            </a:pPr>
            <a:r>
              <a:rPr lang="fr-FR" sz="3000" smtClean="0">
                <a:solidFill>
                  <a:schemeClr val="hlink"/>
                </a:solidFill>
              </a:rPr>
              <a:t>Répartition des effectifs</a:t>
            </a:r>
          </a:p>
          <a:p>
            <a:pPr eaLnBrk="1" hangingPunct="1">
              <a:lnSpc>
                <a:spcPct val="80000"/>
              </a:lnSpc>
              <a:buFont typeface="Arial" pitchFamily="34" charset="0"/>
              <a:buNone/>
            </a:pPr>
            <a:endParaRPr lang="fr-FR" sz="3000" smtClean="0"/>
          </a:p>
          <a:p>
            <a:pPr eaLnBrk="1" hangingPunct="1">
              <a:lnSpc>
                <a:spcPct val="80000"/>
              </a:lnSpc>
              <a:buFont typeface="Arial" pitchFamily="34" charset="0"/>
              <a:buNone/>
            </a:pPr>
            <a:r>
              <a:rPr lang="fr-FR" sz="3000" smtClean="0"/>
              <a:t>Nombre d’élèves : 341 (-7)</a:t>
            </a:r>
          </a:p>
          <a:p>
            <a:pPr eaLnBrk="1" hangingPunct="1">
              <a:lnSpc>
                <a:spcPct val="80000"/>
              </a:lnSpc>
              <a:buFont typeface="Arial" pitchFamily="34" charset="0"/>
              <a:buNone/>
            </a:pPr>
            <a:r>
              <a:rPr lang="fr-FR" sz="3000" smtClean="0"/>
              <a:t>			6</a:t>
            </a:r>
            <a:r>
              <a:rPr lang="fr-FR" sz="3000" baseline="30000" smtClean="0"/>
              <a:t>ème </a:t>
            </a:r>
            <a:r>
              <a:rPr lang="fr-FR" sz="3000" smtClean="0"/>
              <a:t>:	90</a:t>
            </a:r>
          </a:p>
          <a:p>
            <a:pPr eaLnBrk="1" hangingPunct="1">
              <a:lnSpc>
                <a:spcPct val="80000"/>
              </a:lnSpc>
              <a:buFont typeface="Arial" pitchFamily="34" charset="0"/>
              <a:buNone/>
            </a:pPr>
            <a:r>
              <a:rPr lang="fr-FR" sz="3000" smtClean="0"/>
              <a:t>			5</a:t>
            </a:r>
            <a:r>
              <a:rPr lang="fr-FR" sz="3000" baseline="30000" smtClean="0"/>
              <a:t>ème  </a:t>
            </a:r>
            <a:r>
              <a:rPr lang="fr-FR" sz="3000" smtClean="0"/>
              <a:t>: 77</a:t>
            </a:r>
          </a:p>
          <a:p>
            <a:pPr eaLnBrk="1" hangingPunct="1">
              <a:lnSpc>
                <a:spcPct val="80000"/>
              </a:lnSpc>
              <a:buFont typeface="Arial" pitchFamily="34" charset="0"/>
              <a:buNone/>
            </a:pPr>
            <a:r>
              <a:rPr lang="fr-FR" sz="3000" smtClean="0"/>
              <a:t>			4</a:t>
            </a:r>
            <a:r>
              <a:rPr lang="fr-FR" sz="3000" baseline="30000" smtClean="0"/>
              <a:t>ème </a:t>
            </a:r>
            <a:r>
              <a:rPr lang="fr-FR" sz="3000" smtClean="0"/>
              <a:t>: 81</a:t>
            </a:r>
          </a:p>
          <a:p>
            <a:pPr eaLnBrk="1" hangingPunct="1">
              <a:lnSpc>
                <a:spcPct val="80000"/>
              </a:lnSpc>
              <a:buFont typeface="Arial" pitchFamily="34" charset="0"/>
              <a:buNone/>
            </a:pPr>
            <a:r>
              <a:rPr lang="fr-FR" sz="3000" smtClean="0"/>
              <a:t>			3</a:t>
            </a:r>
            <a:r>
              <a:rPr lang="fr-FR" sz="3000" baseline="30000" smtClean="0"/>
              <a:t>ème </a:t>
            </a:r>
            <a:r>
              <a:rPr lang="fr-FR" sz="3000" smtClean="0"/>
              <a:t>: 93</a:t>
            </a:r>
          </a:p>
          <a:p>
            <a:pPr eaLnBrk="1" hangingPunct="1">
              <a:lnSpc>
                <a:spcPct val="80000"/>
              </a:lnSpc>
              <a:buFont typeface="Arial" pitchFamily="34" charset="0"/>
              <a:buNone/>
            </a:pPr>
            <a:endParaRPr lang="fr-FR" sz="2800" smtClean="0"/>
          </a:p>
          <a:p>
            <a:pPr eaLnBrk="1" hangingPunct="1">
              <a:lnSpc>
                <a:spcPct val="80000"/>
              </a:lnSpc>
              <a:buFont typeface="Arial" pitchFamily="34" charset="0"/>
              <a:buNone/>
            </a:pPr>
            <a:r>
              <a:rPr lang="fr-FR" sz="2800" smtClean="0"/>
              <a:t>Dont demi pensionnaires : 258</a:t>
            </a:r>
          </a:p>
          <a:p>
            <a:pPr eaLnBrk="1" hangingPunct="1">
              <a:lnSpc>
                <a:spcPct val="80000"/>
              </a:lnSpc>
              <a:buFont typeface="Arial" pitchFamily="34" charset="0"/>
              <a:buNone/>
            </a:pPr>
            <a:endParaRPr lang="fr-FR" sz="3000" smtClean="0"/>
          </a:p>
        </p:txBody>
      </p:sp>
      <p:pic>
        <p:nvPicPr>
          <p:cNvPr id="7172"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srcRect/>
          <a:stretch>
            <a:fillRect/>
          </a:stretch>
        </p:blipFill>
        <p:spPr bwMode="auto">
          <a:xfrm>
            <a:off x="468313" y="260350"/>
            <a:ext cx="6042025" cy="811213"/>
          </a:xfrm>
          <a:prstGeom prst="rect">
            <a:avLst/>
          </a:prstGeom>
          <a:noFill/>
          <a:ln w="9525">
            <a:noFill/>
            <a:miter lim="800000"/>
            <a:headEnd/>
            <a:tailEnd/>
          </a:ln>
        </p:spPr>
      </p:pic>
      <p:pic>
        <p:nvPicPr>
          <p:cNvPr id="36867" name="Picture 3"/>
          <p:cNvPicPr>
            <a:picLocks noChangeAspect="1" noChangeArrowheads="1"/>
          </p:cNvPicPr>
          <p:nvPr/>
        </p:nvPicPr>
        <p:blipFill>
          <a:blip r:embed="rId3"/>
          <a:srcRect t="10417" r="5469" b="26042"/>
          <a:stretch>
            <a:fillRect/>
          </a:stretch>
        </p:blipFill>
        <p:spPr bwMode="auto">
          <a:xfrm>
            <a:off x="0" y="1600200"/>
            <a:ext cx="8839200" cy="445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eaLnBrk="1" hangingPunct="1"/>
            <a:r>
              <a:rPr lang="fr-FR" smtClean="0"/>
              <a:t>Remplir le cahier de texte</a:t>
            </a:r>
          </a:p>
        </p:txBody>
      </p:sp>
      <p:pic>
        <p:nvPicPr>
          <p:cNvPr id="37891" name="Picture 2"/>
          <p:cNvPicPr>
            <a:picLocks noChangeAspect="1" noChangeArrowheads="1"/>
          </p:cNvPicPr>
          <p:nvPr/>
        </p:nvPicPr>
        <p:blipFill>
          <a:blip r:embed="rId2"/>
          <a:srcRect l="33488" t="21870" r="9100" b="10330"/>
          <a:stretch>
            <a:fillRect/>
          </a:stretch>
        </p:blipFill>
        <p:spPr bwMode="auto">
          <a:xfrm>
            <a:off x="1476375" y="1628775"/>
            <a:ext cx="6048375" cy="4464050"/>
          </a:xfrm>
          <a:prstGeom prst="rect">
            <a:avLst/>
          </a:prstGeom>
          <a:noFill/>
          <a:ln w="9525">
            <a:noFill/>
            <a:miter lim="800000"/>
            <a:headEnd/>
            <a:tailEnd/>
          </a:ln>
        </p:spPr>
      </p:pic>
      <p:sp>
        <p:nvSpPr>
          <p:cNvPr id="5" name="Ellipse 4"/>
          <p:cNvSpPr/>
          <p:nvPr/>
        </p:nvSpPr>
        <p:spPr>
          <a:xfrm>
            <a:off x="4859338" y="3644900"/>
            <a:ext cx="1152525"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r>
              <a:rPr lang="fr-FR" sz="4000" smtClean="0">
                <a:solidFill>
                  <a:schemeClr val="hlink"/>
                </a:solidFill>
              </a:rPr>
              <a:t>Remplir le cahier de texte</a:t>
            </a:r>
            <a:r>
              <a:rPr lang="fr-FR" smtClean="0"/>
              <a:t> </a:t>
            </a:r>
          </a:p>
        </p:txBody>
      </p:sp>
      <p:pic>
        <p:nvPicPr>
          <p:cNvPr id="38915" name="Picture 4"/>
          <p:cNvPicPr>
            <a:picLocks noChangeAspect="1" noChangeArrowheads="1"/>
          </p:cNvPicPr>
          <p:nvPr/>
        </p:nvPicPr>
        <p:blipFill>
          <a:blip r:embed="rId2"/>
          <a:srcRect/>
          <a:stretch>
            <a:fillRect/>
          </a:stretch>
        </p:blipFill>
        <p:spPr bwMode="auto">
          <a:xfrm>
            <a:off x="381000" y="0"/>
            <a:ext cx="4724400" cy="635000"/>
          </a:xfrm>
          <a:prstGeom prst="rect">
            <a:avLst/>
          </a:prstGeom>
          <a:noFill/>
          <a:ln w="9525">
            <a:noFill/>
            <a:miter lim="800000"/>
            <a:headEnd/>
            <a:tailEnd/>
          </a:ln>
        </p:spPr>
      </p:pic>
      <p:pic>
        <p:nvPicPr>
          <p:cNvPr id="38916" name="Picture 5"/>
          <p:cNvPicPr>
            <a:picLocks noChangeAspect="1" noChangeArrowheads="1"/>
          </p:cNvPicPr>
          <p:nvPr/>
        </p:nvPicPr>
        <p:blipFill>
          <a:blip r:embed="rId3"/>
          <a:srcRect t="15625" r="3125" b="6863"/>
          <a:stretch>
            <a:fillRect/>
          </a:stretch>
        </p:blipFill>
        <p:spPr bwMode="auto">
          <a:xfrm>
            <a:off x="304800" y="1295400"/>
            <a:ext cx="8077200" cy="4846638"/>
          </a:xfrm>
          <a:prstGeom prst="rect">
            <a:avLst/>
          </a:prstGeom>
          <a:noFill/>
          <a:ln w="9525">
            <a:noFill/>
            <a:miter lim="800000"/>
            <a:headEnd/>
            <a:tailEnd/>
          </a:ln>
        </p:spPr>
      </p:pic>
      <p:sp>
        <p:nvSpPr>
          <p:cNvPr id="38917" name="Line 7"/>
          <p:cNvSpPr>
            <a:spLocks noChangeShapeType="1"/>
          </p:cNvSpPr>
          <p:nvPr/>
        </p:nvSpPr>
        <p:spPr bwMode="auto">
          <a:xfrm flipH="1" flipV="1">
            <a:off x="1447800" y="4648200"/>
            <a:ext cx="1981200" cy="1752600"/>
          </a:xfrm>
          <a:prstGeom prst="line">
            <a:avLst/>
          </a:prstGeom>
          <a:noFill/>
          <a:ln w="9525">
            <a:solidFill>
              <a:schemeClr val="tx1"/>
            </a:solidFill>
            <a:round/>
            <a:headEnd/>
            <a:tailEnd type="triangle" w="med" len="med"/>
          </a:ln>
        </p:spPr>
        <p:txBody>
          <a:bodyPr/>
          <a:lstStyle/>
          <a:p>
            <a:endParaRPr lang="fr-FR"/>
          </a:p>
        </p:txBody>
      </p:sp>
      <p:sp>
        <p:nvSpPr>
          <p:cNvPr id="38918" name="Text Box 8"/>
          <p:cNvSpPr txBox="1">
            <a:spLocks noChangeArrowheads="1"/>
          </p:cNvSpPr>
          <p:nvPr/>
        </p:nvSpPr>
        <p:spPr bwMode="auto">
          <a:xfrm>
            <a:off x="3429000" y="6248400"/>
            <a:ext cx="1371600" cy="366713"/>
          </a:xfrm>
          <a:prstGeom prst="rect">
            <a:avLst/>
          </a:prstGeom>
          <a:noFill/>
          <a:ln w="9525">
            <a:noFill/>
            <a:miter lim="800000"/>
            <a:headEnd/>
            <a:tailEnd/>
          </a:ln>
        </p:spPr>
        <p:txBody>
          <a:bodyPr>
            <a:spAutoFit/>
          </a:bodyPr>
          <a:lstStyle/>
          <a:p>
            <a:pPr>
              <a:spcBef>
                <a:spcPct val="50000"/>
              </a:spcBef>
            </a:pPr>
            <a:r>
              <a:rPr lang="fr-FR"/>
              <a:t>Modifier</a:t>
            </a:r>
          </a:p>
        </p:txBody>
      </p:sp>
      <p:sp>
        <p:nvSpPr>
          <p:cNvPr id="38919" name="Line 9"/>
          <p:cNvSpPr>
            <a:spLocks noChangeShapeType="1"/>
          </p:cNvSpPr>
          <p:nvPr/>
        </p:nvSpPr>
        <p:spPr bwMode="auto">
          <a:xfrm flipH="1" flipV="1">
            <a:off x="914400" y="4724400"/>
            <a:ext cx="0" cy="1524000"/>
          </a:xfrm>
          <a:prstGeom prst="line">
            <a:avLst/>
          </a:prstGeom>
          <a:noFill/>
          <a:ln w="9525">
            <a:solidFill>
              <a:schemeClr val="tx1"/>
            </a:solidFill>
            <a:round/>
            <a:headEnd/>
            <a:tailEnd type="triangle" w="med" len="med"/>
          </a:ln>
        </p:spPr>
        <p:txBody>
          <a:bodyPr/>
          <a:lstStyle/>
          <a:p>
            <a:endParaRPr lang="fr-FR"/>
          </a:p>
        </p:txBody>
      </p:sp>
      <p:sp>
        <p:nvSpPr>
          <p:cNvPr id="38920" name="Text Box 10"/>
          <p:cNvSpPr txBox="1">
            <a:spLocks noChangeArrowheads="1"/>
          </p:cNvSpPr>
          <p:nvPr/>
        </p:nvSpPr>
        <p:spPr bwMode="auto">
          <a:xfrm>
            <a:off x="381000" y="6248400"/>
            <a:ext cx="1295400" cy="366713"/>
          </a:xfrm>
          <a:prstGeom prst="rect">
            <a:avLst/>
          </a:prstGeom>
          <a:noFill/>
          <a:ln w="9525">
            <a:noFill/>
            <a:miter lim="800000"/>
            <a:headEnd/>
            <a:tailEnd/>
          </a:ln>
        </p:spPr>
        <p:txBody>
          <a:bodyPr>
            <a:spAutoFit/>
          </a:bodyPr>
          <a:lstStyle/>
          <a:p>
            <a:pPr>
              <a:spcBef>
                <a:spcPct val="50000"/>
              </a:spcBef>
            </a:pPr>
            <a:r>
              <a:rPr lang="fr-FR"/>
              <a:t>Dupliquer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endParaRPr lang="fr-FR" smtClean="0"/>
          </a:p>
        </p:txBody>
      </p:sp>
      <p:sp>
        <p:nvSpPr>
          <p:cNvPr id="8195" name="Espace réservé du contenu 2"/>
          <p:cNvSpPr>
            <a:spLocks noGrp="1"/>
          </p:cNvSpPr>
          <p:nvPr>
            <p:ph idx="1"/>
          </p:nvPr>
        </p:nvSpPr>
        <p:spPr/>
        <p:txBody>
          <a:bodyPr/>
          <a:lstStyle/>
          <a:p>
            <a:pPr algn="ctr" eaLnBrk="1" hangingPunct="1">
              <a:buFont typeface="Arial" pitchFamily="34" charset="0"/>
              <a:buNone/>
            </a:pPr>
            <a:r>
              <a:rPr lang="fr-FR" smtClean="0">
                <a:solidFill>
                  <a:srgbClr val="558ED5"/>
                </a:solidFill>
              </a:rPr>
              <a:t>Résultats juin 2012</a:t>
            </a:r>
          </a:p>
          <a:p>
            <a:pPr eaLnBrk="1" hangingPunct="1">
              <a:buFont typeface="Arial" pitchFamily="34" charset="0"/>
              <a:buNone/>
            </a:pPr>
            <a:endParaRPr lang="fr-FR" smtClean="0"/>
          </a:p>
        </p:txBody>
      </p:sp>
      <p:pic>
        <p:nvPicPr>
          <p:cNvPr id="8196" name="Picture 4"/>
          <p:cNvPicPr>
            <a:picLocks noChangeAspect="1" noChangeArrowheads="1"/>
          </p:cNvPicPr>
          <p:nvPr/>
        </p:nvPicPr>
        <p:blipFill>
          <a:blip r:embed="rId2"/>
          <a:srcRect/>
          <a:stretch>
            <a:fillRect/>
          </a:stretch>
        </p:blipFill>
        <p:spPr bwMode="auto">
          <a:xfrm>
            <a:off x="685800" y="304800"/>
            <a:ext cx="7848600" cy="1052513"/>
          </a:xfrm>
          <a:prstGeom prst="rect">
            <a:avLst/>
          </a:prstGeom>
          <a:noFill/>
          <a:ln w="9525">
            <a:noFill/>
            <a:miter lim="800000"/>
            <a:headEnd/>
            <a:tailEnd/>
          </a:ln>
        </p:spPr>
      </p:pic>
      <p:sp>
        <p:nvSpPr>
          <p:cNvPr id="8197" name="ZoneTexte 5"/>
          <p:cNvSpPr txBox="1">
            <a:spLocks noChangeArrowheads="1"/>
          </p:cNvSpPr>
          <p:nvPr/>
        </p:nvSpPr>
        <p:spPr bwMode="auto">
          <a:xfrm>
            <a:off x="642938" y="2428875"/>
            <a:ext cx="7643812" cy="4554538"/>
          </a:xfrm>
          <a:prstGeom prst="rect">
            <a:avLst/>
          </a:prstGeom>
          <a:noFill/>
          <a:ln w="9525">
            <a:noFill/>
            <a:miter lim="800000"/>
            <a:headEnd/>
            <a:tailEnd/>
          </a:ln>
        </p:spPr>
        <p:txBody>
          <a:bodyPr>
            <a:spAutoFit/>
          </a:bodyPr>
          <a:lstStyle/>
          <a:p>
            <a:r>
              <a:rPr lang="fr-FR">
                <a:solidFill>
                  <a:srgbClr val="FF0000"/>
                </a:solidFill>
              </a:rPr>
              <a:t>Le BREVET</a:t>
            </a:r>
          </a:p>
          <a:p>
            <a:endParaRPr lang="fr-FR"/>
          </a:p>
          <a:p>
            <a:r>
              <a:rPr lang="fr-FR">
                <a:sym typeface="Wingdings" pitchFamily="2" charset="2"/>
              </a:rPr>
              <a:t> </a:t>
            </a:r>
            <a:r>
              <a:rPr lang="fr-FR"/>
              <a:t>Taux de réussite : 87.4 % (dept : 83.3% ; acad : 81.8% ; nat : 84.5%)</a:t>
            </a:r>
          </a:p>
          <a:p>
            <a:endParaRPr lang="fr-FR"/>
          </a:p>
          <a:p>
            <a:r>
              <a:rPr lang="fr-FR">
                <a:sym typeface="Wingdings" pitchFamily="2" charset="2"/>
              </a:rPr>
              <a:t> </a:t>
            </a:r>
            <a:r>
              <a:rPr lang="fr-FR"/>
              <a:t>Mentions : 10 TB, 26 B, 18 AB ; 70% des élèves ont eu le brevet avec mention (nat : 64.6%) </a:t>
            </a:r>
          </a:p>
          <a:p>
            <a:endParaRPr lang="fr-FR"/>
          </a:p>
          <a:p>
            <a:r>
              <a:rPr lang="fr-FR">
                <a:sym typeface="Wingdings" pitchFamily="2" charset="2"/>
              </a:rPr>
              <a:t> </a:t>
            </a:r>
            <a:r>
              <a:rPr lang="fr-FR"/>
              <a:t>Refusés :  10 (</a:t>
            </a:r>
            <a:r>
              <a:rPr lang="fr-FR" sz="1600"/>
              <a:t>dont 4 élèves qui avaient leur moyenne mais n’avaient pas validé le LPC)</a:t>
            </a:r>
          </a:p>
          <a:p>
            <a:r>
              <a:rPr lang="fr-FR" sz="1600"/>
              <a:t>Et un candidat qui ne s’est pas présenté</a:t>
            </a:r>
          </a:p>
          <a:p>
            <a:endParaRPr lang="fr-FR" sz="1600"/>
          </a:p>
          <a:p>
            <a:endParaRPr lang="fr-FR" sz="1600"/>
          </a:p>
          <a:p>
            <a:r>
              <a:rPr lang="fr-FR" sz="1600">
                <a:sym typeface="Wingdings" pitchFamily="2" charset="2"/>
              </a:rPr>
              <a:t> </a:t>
            </a:r>
            <a:r>
              <a:rPr lang="fr-FR" sz="1600" b="1"/>
              <a:t>Moyennes des notes obtenues par les élèves du collège</a:t>
            </a:r>
          </a:p>
          <a:p>
            <a:endParaRPr lang="fr-FR" sz="1600"/>
          </a:p>
          <a:p>
            <a:r>
              <a:rPr lang="fr-FR" sz="1600"/>
              <a:t>Français : 11.72	Mathématiques : 11..17	Histoire géographie : 12.56</a:t>
            </a:r>
          </a:p>
          <a:p>
            <a:r>
              <a:rPr lang="fr-FR" sz="1600"/>
              <a:t>Histoire des Arts : 13.8</a:t>
            </a:r>
            <a:endParaRPr lang="fr-FR"/>
          </a:p>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endParaRPr lang="fr-FR" smtClean="0"/>
          </a:p>
        </p:txBody>
      </p:sp>
      <p:sp>
        <p:nvSpPr>
          <p:cNvPr id="9219" name="Espace réservé du contenu 2"/>
          <p:cNvSpPr>
            <a:spLocks noGrp="1"/>
          </p:cNvSpPr>
          <p:nvPr>
            <p:ph idx="1"/>
          </p:nvPr>
        </p:nvSpPr>
        <p:spPr/>
        <p:txBody>
          <a:bodyPr/>
          <a:lstStyle/>
          <a:p>
            <a:pPr algn="ctr" eaLnBrk="1" hangingPunct="1">
              <a:buFont typeface="Arial" pitchFamily="34" charset="0"/>
              <a:buNone/>
            </a:pPr>
            <a:r>
              <a:rPr lang="fr-FR" smtClean="0">
                <a:solidFill>
                  <a:srgbClr val="558ED5"/>
                </a:solidFill>
              </a:rPr>
              <a:t>Résultats juin 2012</a:t>
            </a:r>
          </a:p>
          <a:p>
            <a:pPr eaLnBrk="1" hangingPunct="1">
              <a:buFont typeface="Arial" pitchFamily="34" charset="0"/>
              <a:buNone/>
            </a:pPr>
            <a:endParaRPr lang="fr-FR" smtClean="0"/>
          </a:p>
        </p:txBody>
      </p:sp>
      <p:pic>
        <p:nvPicPr>
          <p:cNvPr id="9220" name="Picture 4"/>
          <p:cNvPicPr>
            <a:picLocks noChangeAspect="1" noChangeArrowheads="1"/>
          </p:cNvPicPr>
          <p:nvPr/>
        </p:nvPicPr>
        <p:blipFill>
          <a:blip r:embed="rId2"/>
          <a:srcRect/>
          <a:stretch>
            <a:fillRect/>
          </a:stretch>
        </p:blipFill>
        <p:spPr bwMode="auto">
          <a:xfrm>
            <a:off x="685800" y="304800"/>
            <a:ext cx="7848600" cy="1052513"/>
          </a:xfrm>
          <a:prstGeom prst="rect">
            <a:avLst/>
          </a:prstGeom>
          <a:noFill/>
          <a:ln w="9525">
            <a:noFill/>
            <a:miter lim="800000"/>
            <a:headEnd/>
            <a:tailEnd/>
          </a:ln>
        </p:spPr>
      </p:pic>
      <p:sp>
        <p:nvSpPr>
          <p:cNvPr id="9221" name="ZoneTexte 5"/>
          <p:cNvSpPr txBox="1">
            <a:spLocks noChangeArrowheads="1"/>
          </p:cNvSpPr>
          <p:nvPr/>
        </p:nvSpPr>
        <p:spPr bwMode="auto">
          <a:xfrm>
            <a:off x="642938" y="2428875"/>
            <a:ext cx="7643812" cy="3970338"/>
          </a:xfrm>
          <a:prstGeom prst="rect">
            <a:avLst/>
          </a:prstGeom>
          <a:noFill/>
          <a:ln w="9525">
            <a:noFill/>
            <a:miter lim="800000"/>
            <a:headEnd/>
            <a:tailEnd/>
          </a:ln>
        </p:spPr>
        <p:txBody>
          <a:bodyPr>
            <a:spAutoFit/>
          </a:bodyPr>
          <a:lstStyle/>
          <a:p>
            <a:r>
              <a:rPr lang="fr-FR">
                <a:solidFill>
                  <a:srgbClr val="FF0000"/>
                </a:solidFill>
              </a:rPr>
              <a:t>L’ORIENTATION</a:t>
            </a:r>
          </a:p>
          <a:p>
            <a:endParaRPr lang="fr-FR"/>
          </a:p>
          <a:p>
            <a:pPr>
              <a:buFontTx/>
              <a:buChar char="-"/>
            </a:pPr>
            <a:r>
              <a:rPr lang="fr-FR"/>
              <a:t>  2de GT : 58 %</a:t>
            </a:r>
          </a:p>
          <a:p>
            <a:pPr>
              <a:buFontTx/>
              <a:buChar char="-"/>
            </a:pPr>
            <a:endParaRPr lang="fr-FR"/>
          </a:p>
          <a:p>
            <a:pPr>
              <a:buFontTx/>
              <a:buChar char="-"/>
            </a:pPr>
            <a:r>
              <a:rPr lang="fr-FR"/>
              <a:t>  2de PRO : 26 %</a:t>
            </a:r>
          </a:p>
          <a:p>
            <a:pPr>
              <a:buFontTx/>
              <a:buChar char="-"/>
            </a:pPr>
            <a:endParaRPr lang="fr-FR"/>
          </a:p>
          <a:p>
            <a:pPr>
              <a:buFontTx/>
              <a:buChar char="-"/>
            </a:pPr>
            <a:r>
              <a:rPr lang="fr-FR"/>
              <a:t>  CAP  ou  APPRENTISSAGE : 12.5 % </a:t>
            </a:r>
          </a:p>
          <a:p>
            <a:pPr>
              <a:buFontTx/>
              <a:buChar char="-"/>
            </a:pPr>
            <a:endParaRPr lang="fr-FR"/>
          </a:p>
          <a:p>
            <a:pPr>
              <a:buFontTx/>
              <a:buChar char="-"/>
            </a:pPr>
            <a:r>
              <a:rPr lang="fr-FR"/>
              <a:t>  REDOUBLEMENT : 2.3 %</a:t>
            </a:r>
          </a:p>
          <a:p>
            <a:pPr>
              <a:buFontTx/>
              <a:buChar char="-"/>
            </a:pPr>
            <a:endParaRPr lang="fr-FR"/>
          </a:p>
          <a:p>
            <a:pPr>
              <a:buFontTx/>
              <a:buChar char="-"/>
            </a:pPr>
            <a:r>
              <a:rPr lang="fr-FR"/>
              <a:t>  AUTRE : 1.2 %</a:t>
            </a:r>
          </a:p>
          <a:p>
            <a:pPr>
              <a:buFontTx/>
              <a:buChar char="-"/>
            </a:pPr>
            <a:endParaRPr lang="fr-FR"/>
          </a:p>
          <a:p>
            <a:pPr>
              <a:buFontTx/>
              <a:buChar char="-"/>
            </a:pPr>
            <a:r>
              <a:rPr lang="fr-FR"/>
              <a:t>  1 cas en attente</a:t>
            </a:r>
          </a:p>
          <a:p>
            <a:pPr>
              <a:buFontTx/>
              <a:buChar cha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p:txBody>
          <a:bodyPr/>
          <a:lstStyle/>
          <a:p>
            <a:pPr eaLnBrk="1" hangingPunct="1"/>
            <a:endParaRPr lang="fr-FR" smtClean="0"/>
          </a:p>
        </p:txBody>
      </p:sp>
      <p:pic>
        <p:nvPicPr>
          <p:cNvPr id="10243"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10244" name="Text Box 4"/>
          <p:cNvSpPr txBox="1">
            <a:spLocks noChangeArrowheads="1"/>
          </p:cNvSpPr>
          <p:nvPr/>
        </p:nvSpPr>
        <p:spPr bwMode="auto">
          <a:xfrm>
            <a:off x="990600" y="1524000"/>
            <a:ext cx="7086600" cy="2638425"/>
          </a:xfrm>
          <a:prstGeom prst="rect">
            <a:avLst/>
          </a:prstGeom>
          <a:noFill/>
          <a:ln w="9525">
            <a:noFill/>
            <a:miter lim="800000"/>
            <a:headEnd/>
            <a:tailEnd/>
          </a:ln>
        </p:spPr>
        <p:txBody>
          <a:bodyPr>
            <a:spAutoFit/>
          </a:bodyPr>
          <a:lstStyle/>
          <a:p>
            <a:pPr algn="ctr">
              <a:spcBef>
                <a:spcPct val="50000"/>
              </a:spcBef>
            </a:pPr>
            <a:r>
              <a:rPr lang="fr-FR" sz="4000">
                <a:solidFill>
                  <a:schemeClr val="hlink"/>
                </a:solidFill>
              </a:rPr>
              <a:t>Le plan de formation académique</a:t>
            </a:r>
          </a:p>
          <a:p>
            <a:pPr>
              <a:spcBef>
                <a:spcPct val="50000"/>
              </a:spcBef>
            </a:pPr>
            <a:endParaRPr lang="fr-FR" sz="4000">
              <a:solidFill>
                <a:schemeClr val="hlink"/>
              </a:solidFill>
            </a:endParaRPr>
          </a:p>
          <a:p>
            <a:pPr>
              <a:spcBef>
                <a:spcPct val="50000"/>
              </a:spcBef>
            </a:pPr>
            <a:endParaRPr lang="fr-FR"/>
          </a:p>
        </p:txBody>
      </p:sp>
      <p:sp>
        <p:nvSpPr>
          <p:cNvPr id="10245" name="Espace réservé du contenu 2"/>
          <p:cNvSpPr>
            <a:spLocks/>
          </p:cNvSpPr>
          <p:nvPr/>
        </p:nvSpPr>
        <p:spPr bwMode="auto">
          <a:xfrm>
            <a:off x="533400" y="3200400"/>
            <a:ext cx="7942263" cy="4895850"/>
          </a:xfrm>
          <a:prstGeom prst="rect">
            <a:avLst/>
          </a:prstGeom>
          <a:noFill/>
          <a:ln w="9525">
            <a:noFill/>
            <a:miter lim="800000"/>
            <a:headEnd/>
            <a:tailEnd/>
          </a:ln>
        </p:spPr>
        <p:txBody>
          <a:bodyPr/>
          <a:lstStyle/>
          <a:p>
            <a:pPr marL="342900" indent="-342900">
              <a:spcBef>
                <a:spcPct val="20000"/>
              </a:spcBef>
              <a:buFont typeface="Arial" pitchFamily="34" charset="0"/>
              <a:buNone/>
            </a:pPr>
            <a:r>
              <a:rPr lang="fr-FR" sz="3600" b="1">
                <a:solidFill>
                  <a:srgbClr val="FF0000"/>
                </a:solidFill>
                <a:latin typeface="Calibri" pitchFamily="34" charset="0"/>
              </a:rPr>
              <a:t>En ligne </a:t>
            </a:r>
            <a:r>
              <a:rPr lang="fr-FR" sz="3600" b="1">
                <a:solidFill>
                  <a:srgbClr val="000000"/>
                </a:solidFill>
                <a:cs typeface="Arial" pitchFamily="34" charset="0"/>
              </a:rPr>
              <a:t>http paf.ac-dijon.fr://</a:t>
            </a:r>
          </a:p>
          <a:p>
            <a:pPr marL="342900" indent="-342900">
              <a:spcBef>
                <a:spcPct val="20000"/>
              </a:spcBef>
              <a:buFont typeface="Arial" pitchFamily="34" charset="0"/>
              <a:buNone/>
            </a:pPr>
            <a:endParaRPr lang="en-US" sz="3600" b="1">
              <a:solidFill>
                <a:srgbClr val="000000"/>
              </a:solidFill>
              <a:latin typeface="Helvetica" pitchFamily="34" charset="0"/>
              <a:ea typeface="ヒラギノ角ゴ Pro W3"/>
              <a:cs typeface="ヒラギノ角ゴ Pro W3"/>
            </a:endParaRPr>
          </a:p>
          <a:p>
            <a:pPr marL="342900" indent="-342900">
              <a:spcBef>
                <a:spcPct val="20000"/>
              </a:spcBef>
              <a:buFont typeface="Arial" pitchFamily="34" charset="0"/>
              <a:buNone/>
            </a:pPr>
            <a:r>
              <a:rPr lang="fr-FR" sz="3600" b="1">
                <a:latin typeface="Calibri" pitchFamily="34" charset="0"/>
              </a:rPr>
              <a:t>Inscriptions du 7 au 25 septembre</a:t>
            </a:r>
          </a:p>
          <a:p>
            <a:pPr marL="342900" indent="-342900">
              <a:spcBef>
                <a:spcPct val="20000"/>
              </a:spcBef>
              <a:buFont typeface="Arial" pitchFamily="34" charset="0"/>
              <a:buNone/>
            </a:pPr>
            <a:endParaRPr lang="fr-FR" sz="3600" b="1">
              <a:latin typeface="Calibri" pitchFamily="34" charset="0"/>
            </a:endParaRPr>
          </a:p>
          <a:p>
            <a:pPr marL="342900" indent="-342900">
              <a:spcBef>
                <a:spcPct val="20000"/>
              </a:spcBef>
              <a:buFont typeface="Arial" pitchFamily="34" charset="0"/>
              <a:buNone/>
            </a:pPr>
            <a:r>
              <a:rPr lang="fr-FR" sz="2800">
                <a:latin typeface="Calibri" pitchFamily="34" charset="0"/>
              </a:rPr>
              <a:t>(Cf courrier dans le livret de rentrée)</a:t>
            </a:r>
          </a:p>
          <a:p>
            <a:pPr marL="342900" indent="-342900">
              <a:spcBef>
                <a:spcPct val="20000"/>
              </a:spcBef>
              <a:buFont typeface="Arial" pitchFamily="34" charset="0"/>
              <a:buNone/>
            </a:pPr>
            <a:endParaRPr lang="fr-FR" sz="3600" b="1">
              <a:latin typeface="Calibri" pitchFamily="34" charset="0"/>
            </a:endParaRPr>
          </a:p>
          <a:p>
            <a:pPr marL="342900" indent="-342900">
              <a:spcBef>
                <a:spcPct val="20000"/>
              </a:spcBef>
              <a:buFont typeface="Arial" pitchFamily="34" charset="0"/>
              <a:buNone/>
            </a:pPr>
            <a:endParaRPr lang="fr-FR" sz="3600" b="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0" y="0"/>
            <a:ext cx="7848600" cy="1052513"/>
          </a:xfrm>
          <a:prstGeom prst="rect">
            <a:avLst/>
          </a:prstGeom>
          <a:noFill/>
          <a:ln w="9525">
            <a:noFill/>
            <a:miter lim="800000"/>
            <a:headEnd/>
            <a:tailEnd/>
          </a:ln>
        </p:spPr>
      </p:pic>
      <p:pic>
        <p:nvPicPr>
          <p:cNvPr id="12291" name="Picture 2"/>
          <p:cNvPicPr>
            <a:picLocks noChangeAspect="1" noChangeArrowheads="1"/>
          </p:cNvPicPr>
          <p:nvPr/>
        </p:nvPicPr>
        <p:blipFill>
          <a:blip r:embed="rId3"/>
          <a:srcRect t="9956" r="26624" b="8080"/>
          <a:stretch>
            <a:fillRect/>
          </a:stretch>
        </p:blipFill>
        <p:spPr bwMode="auto">
          <a:xfrm>
            <a:off x="571500" y="1214438"/>
            <a:ext cx="8072438" cy="5072062"/>
          </a:xfrm>
          <a:prstGeom prst="rect">
            <a:avLst/>
          </a:prstGeom>
          <a:noFill/>
          <a:ln w="9525">
            <a:noFill/>
            <a:miter lim="800000"/>
            <a:headEnd/>
            <a:tailEnd/>
          </a:ln>
        </p:spPr>
      </p:pic>
      <p:sp>
        <p:nvSpPr>
          <p:cNvPr id="12292" name="ZoneTexte 4"/>
          <p:cNvSpPr txBox="1">
            <a:spLocks noChangeArrowheads="1"/>
          </p:cNvSpPr>
          <p:nvPr/>
        </p:nvSpPr>
        <p:spPr bwMode="auto">
          <a:xfrm>
            <a:off x="1000125" y="4071938"/>
            <a:ext cx="3357563" cy="1477962"/>
          </a:xfrm>
          <a:prstGeom prst="rect">
            <a:avLst/>
          </a:prstGeom>
          <a:noFill/>
          <a:ln w="9525">
            <a:noFill/>
            <a:miter lim="800000"/>
            <a:headEnd/>
            <a:tailEnd/>
          </a:ln>
        </p:spPr>
        <p:txBody>
          <a:bodyPr>
            <a:spAutoFit/>
          </a:bodyPr>
          <a:lstStyle/>
          <a:p>
            <a:pPr algn="ctr"/>
            <a:r>
              <a:rPr lang="fr-FR">
                <a:solidFill>
                  <a:srgbClr val="FF0000"/>
                </a:solidFill>
              </a:rPr>
              <a:t>Ce</a:t>
            </a:r>
            <a:r>
              <a:rPr lang="fr-FR"/>
              <a:t> </a:t>
            </a:r>
            <a:r>
              <a:rPr lang="fr-FR">
                <a:solidFill>
                  <a:srgbClr val="FF0000"/>
                </a:solidFill>
              </a:rPr>
              <a:t>module permet de sélectionner les stages qui vous intéressent, il faut ensuite saisir vos demandes dans GAIA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idx="4294967295"/>
          </p:nvPr>
        </p:nvSpPr>
        <p:spPr/>
        <p:txBody>
          <a:bodyPr/>
          <a:lstStyle/>
          <a:p>
            <a:pPr eaLnBrk="1" hangingPunct="1"/>
            <a:endParaRPr lang="fr-FR" smtClean="0"/>
          </a:p>
        </p:txBody>
      </p:sp>
      <p:pic>
        <p:nvPicPr>
          <p:cNvPr id="18435" name="Picture 4"/>
          <p:cNvPicPr>
            <a:picLocks noChangeAspect="1" noChangeArrowheads="1"/>
          </p:cNvPicPr>
          <p:nvPr/>
        </p:nvPicPr>
        <p:blipFill>
          <a:blip r:embed="rId2"/>
          <a:srcRect/>
          <a:stretch>
            <a:fillRect/>
          </a:stretch>
        </p:blipFill>
        <p:spPr bwMode="auto">
          <a:xfrm>
            <a:off x="762000" y="381000"/>
            <a:ext cx="7239000" cy="971550"/>
          </a:xfrm>
          <a:prstGeom prst="rect">
            <a:avLst/>
          </a:prstGeom>
          <a:noFill/>
          <a:ln w="9525">
            <a:noFill/>
            <a:miter lim="800000"/>
            <a:headEnd/>
            <a:tailEnd/>
          </a:ln>
        </p:spPr>
      </p:pic>
      <p:sp>
        <p:nvSpPr>
          <p:cNvPr id="15364" name="Text Box 6"/>
          <p:cNvSpPr txBox="1">
            <a:spLocks noChangeArrowheads="1"/>
          </p:cNvSpPr>
          <p:nvPr/>
        </p:nvSpPr>
        <p:spPr bwMode="auto">
          <a:xfrm>
            <a:off x="533400" y="1905000"/>
            <a:ext cx="8153400" cy="3046413"/>
          </a:xfrm>
          <a:prstGeom prst="rect">
            <a:avLst/>
          </a:prstGeom>
          <a:noFill/>
          <a:ln w="9525">
            <a:noFill/>
            <a:miter lim="800000"/>
            <a:headEnd/>
            <a:tailEnd/>
          </a:ln>
        </p:spPr>
        <p:txBody>
          <a:bodyPr>
            <a:spAutoFit/>
          </a:bodyPr>
          <a:lstStyle/>
          <a:p>
            <a:pPr>
              <a:spcBef>
                <a:spcPct val="50000"/>
              </a:spcBef>
            </a:pPr>
            <a:endParaRPr lang="fr-FR" sz="3600"/>
          </a:p>
          <a:p>
            <a:pPr>
              <a:spcBef>
                <a:spcPct val="50000"/>
              </a:spcBef>
            </a:pPr>
            <a:r>
              <a:rPr lang="fr-FR" sz="3200">
                <a:sym typeface="Wingdings" pitchFamily="2" charset="2"/>
              </a:rPr>
              <a:t> </a:t>
            </a:r>
            <a:r>
              <a:rPr lang="fr-FR" sz="3200"/>
              <a:t>Projet d’établissement</a:t>
            </a:r>
          </a:p>
          <a:p>
            <a:pPr>
              <a:spcBef>
                <a:spcPct val="50000"/>
              </a:spcBef>
            </a:pPr>
            <a:endParaRPr lang="fr-FR" sz="2800"/>
          </a:p>
          <a:p>
            <a:pPr>
              <a:spcBef>
                <a:spcPct val="50000"/>
              </a:spcBef>
              <a:buFont typeface="Wingdings" pitchFamily="2" charset="2"/>
              <a:buChar char="à"/>
            </a:pPr>
            <a:endParaRPr lang="fr-FR" sz="2800"/>
          </a:p>
          <a:p>
            <a:pPr>
              <a:spcBef>
                <a:spcPct val="50000"/>
              </a:spcBef>
            </a:pPr>
            <a:r>
              <a:rPr lang="fr-FR" sz="1600"/>
              <a:t>(pour rappel : axes du projet d’établissement 2009 – 2012 dans le livret de rentrée)</a:t>
            </a:r>
          </a:p>
        </p:txBody>
      </p:sp>
      <p:sp>
        <p:nvSpPr>
          <p:cNvPr id="5" name="ZoneTexte 4"/>
          <p:cNvSpPr txBox="1">
            <a:spLocks noChangeArrowheads="1"/>
          </p:cNvSpPr>
          <p:nvPr/>
        </p:nvSpPr>
        <p:spPr bwMode="auto">
          <a:xfrm>
            <a:off x="714375" y="3429000"/>
            <a:ext cx="8072438" cy="923925"/>
          </a:xfrm>
          <a:prstGeom prst="rect">
            <a:avLst/>
          </a:prstGeom>
          <a:noFill/>
          <a:ln w="9525">
            <a:noFill/>
            <a:miter lim="800000"/>
            <a:headEnd/>
            <a:tailEnd/>
          </a:ln>
        </p:spPr>
        <p:txBody>
          <a:bodyPr>
            <a:spAutoFit/>
          </a:bodyPr>
          <a:lstStyle/>
          <a:p>
            <a:r>
              <a:rPr lang="fr-FR"/>
              <a:t>Le conseil pédagogique décidera d’une date pour un mercredi après midi de travail (Cf BO 28 du 12 juillet 2012) sur le nouveau Projet d’Etablissement. une AG un soir après les cours. </a:t>
            </a:r>
          </a:p>
        </p:txBody>
      </p:sp>
      <p:sp>
        <p:nvSpPr>
          <p:cNvPr id="18438" name="ZoneTexte 5"/>
          <p:cNvSpPr txBox="1">
            <a:spLocks noChangeArrowheads="1"/>
          </p:cNvSpPr>
          <p:nvPr/>
        </p:nvSpPr>
        <p:spPr bwMode="auto">
          <a:xfrm>
            <a:off x="2000250" y="1571625"/>
            <a:ext cx="6000750" cy="584200"/>
          </a:xfrm>
          <a:prstGeom prst="rect">
            <a:avLst/>
          </a:prstGeom>
          <a:noFill/>
          <a:ln w="9525">
            <a:noFill/>
            <a:miter lim="800000"/>
            <a:headEnd/>
            <a:tailEnd/>
          </a:ln>
        </p:spPr>
        <p:txBody>
          <a:bodyPr>
            <a:spAutoFit/>
          </a:bodyPr>
          <a:lstStyle/>
          <a:p>
            <a:pPr algn="ctr">
              <a:spcBef>
                <a:spcPct val="50000"/>
              </a:spcBef>
            </a:pPr>
            <a:r>
              <a:rPr lang="fr-FR" sz="3200">
                <a:solidFill>
                  <a:srgbClr val="FF0000"/>
                </a:solidFill>
              </a:rPr>
              <a:t>LES CHANTIERS DE L’ANNEE</a:t>
            </a:r>
          </a:p>
        </p:txBody>
      </p:sp>
      <p:sp>
        <p:nvSpPr>
          <p:cNvPr id="7" name="ZoneTexte 6"/>
          <p:cNvSpPr txBox="1">
            <a:spLocks noChangeArrowheads="1"/>
          </p:cNvSpPr>
          <p:nvPr/>
        </p:nvSpPr>
        <p:spPr bwMode="auto">
          <a:xfrm>
            <a:off x="500063" y="5572125"/>
            <a:ext cx="5143500" cy="584200"/>
          </a:xfrm>
          <a:prstGeom prst="rect">
            <a:avLst/>
          </a:prstGeom>
          <a:noFill/>
          <a:ln w="9525">
            <a:noFill/>
            <a:miter lim="800000"/>
            <a:headEnd/>
            <a:tailEnd/>
          </a:ln>
        </p:spPr>
        <p:txBody>
          <a:bodyPr>
            <a:spAutoFit/>
          </a:bodyPr>
          <a:lstStyle/>
          <a:p>
            <a:pPr>
              <a:spcBef>
                <a:spcPct val="50000"/>
              </a:spcBef>
              <a:buFont typeface="Wingdings" pitchFamily="2" charset="2"/>
              <a:buChar char="à"/>
            </a:pPr>
            <a:r>
              <a:rPr lang="fr-FR" sz="3200"/>
              <a:t>Contractualisation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idx="4294967295"/>
          </p:nvPr>
        </p:nvSpPr>
        <p:spPr/>
        <p:txBody>
          <a:bodyPr/>
          <a:lstStyle/>
          <a:p>
            <a:pPr eaLnBrk="1" hangingPunct="1"/>
            <a:endParaRPr lang="fr-FR" smtClean="0"/>
          </a:p>
        </p:txBody>
      </p:sp>
      <p:pic>
        <p:nvPicPr>
          <p:cNvPr id="19459" name="Picture 4"/>
          <p:cNvPicPr>
            <a:picLocks noChangeAspect="1" noChangeArrowheads="1"/>
          </p:cNvPicPr>
          <p:nvPr/>
        </p:nvPicPr>
        <p:blipFill>
          <a:blip r:embed="rId2"/>
          <a:srcRect/>
          <a:stretch>
            <a:fillRect/>
          </a:stretch>
        </p:blipFill>
        <p:spPr bwMode="auto">
          <a:xfrm>
            <a:off x="762000" y="381000"/>
            <a:ext cx="7239000" cy="971550"/>
          </a:xfrm>
          <a:prstGeom prst="rect">
            <a:avLst/>
          </a:prstGeom>
          <a:noFill/>
          <a:ln w="9525">
            <a:noFill/>
            <a:miter lim="800000"/>
            <a:headEnd/>
            <a:tailEnd/>
          </a:ln>
        </p:spPr>
      </p:pic>
      <p:sp>
        <p:nvSpPr>
          <p:cNvPr id="15364" name="Text Box 6"/>
          <p:cNvSpPr txBox="1">
            <a:spLocks noChangeArrowheads="1"/>
          </p:cNvSpPr>
          <p:nvPr/>
        </p:nvSpPr>
        <p:spPr bwMode="auto">
          <a:xfrm>
            <a:off x="533400" y="1905000"/>
            <a:ext cx="8153400" cy="2678113"/>
          </a:xfrm>
          <a:prstGeom prst="rect">
            <a:avLst/>
          </a:prstGeom>
          <a:noFill/>
          <a:ln w="9525">
            <a:noFill/>
            <a:miter lim="800000"/>
            <a:headEnd/>
            <a:tailEnd/>
          </a:ln>
        </p:spPr>
        <p:txBody>
          <a:bodyPr>
            <a:spAutoFit/>
          </a:bodyPr>
          <a:lstStyle/>
          <a:p>
            <a:pPr>
              <a:spcBef>
                <a:spcPct val="50000"/>
              </a:spcBef>
            </a:pPr>
            <a:endParaRPr lang="fr-FR" sz="3600"/>
          </a:p>
          <a:p>
            <a:pPr>
              <a:spcBef>
                <a:spcPct val="50000"/>
              </a:spcBef>
            </a:pPr>
            <a:r>
              <a:rPr lang="fr-FR" sz="3200">
                <a:sym typeface="Wingdings" pitchFamily="2" charset="2"/>
              </a:rPr>
              <a:t> </a:t>
            </a:r>
            <a:r>
              <a:rPr lang="fr-FR" sz="3200"/>
              <a:t>Projet DUNE</a:t>
            </a:r>
          </a:p>
          <a:p>
            <a:pPr>
              <a:spcBef>
                <a:spcPct val="50000"/>
              </a:spcBef>
            </a:pPr>
            <a:endParaRPr lang="fr-FR" sz="2800"/>
          </a:p>
          <a:p>
            <a:pPr>
              <a:spcBef>
                <a:spcPct val="50000"/>
              </a:spcBef>
              <a:buFont typeface="Wingdings" pitchFamily="2" charset="2"/>
              <a:buChar char="à"/>
            </a:pPr>
            <a:endParaRPr lang="fr-FR" sz="2800"/>
          </a:p>
        </p:txBody>
      </p:sp>
      <p:sp>
        <p:nvSpPr>
          <p:cNvPr id="19461" name="ZoneTexte 5"/>
          <p:cNvSpPr txBox="1">
            <a:spLocks noChangeArrowheads="1"/>
          </p:cNvSpPr>
          <p:nvPr/>
        </p:nvSpPr>
        <p:spPr bwMode="auto">
          <a:xfrm>
            <a:off x="2000250" y="1571625"/>
            <a:ext cx="6000750" cy="584200"/>
          </a:xfrm>
          <a:prstGeom prst="rect">
            <a:avLst/>
          </a:prstGeom>
          <a:noFill/>
          <a:ln w="9525">
            <a:noFill/>
            <a:miter lim="800000"/>
            <a:headEnd/>
            <a:tailEnd/>
          </a:ln>
        </p:spPr>
        <p:txBody>
          <a:bodyPr>
            <a:spAutoFit/>
          </a:bodyPr>
          <a:lstStyle/>
          <a:p>
            <a:pPr algn="ctr">
              <a:spcBef>
                <a:spcPct val="50000"/>
              </a:spcBef>
            </a:pPr>
            <a:r>
              <a:rPr lang="fr-FR" sz="3200">
                <a:solidFill>
                  <a:srgbClr val="FF0000"/>
                </a:solidFill>
              </a:rPr>
              <a:t>PROJET DUNE</a:t>
            </a:r>
          </a:p>
        </p:txBody>
      </p:sp>
      <p:pic>
        <p:nvPicPr>
          <p:cNvPr id="19462" name="Picture 2"/>
          <p:cNvPicPr>
            <a:picLocks noChangeAspect="1" noChangeArrowheads="1"/>
          </p:cNvPicPr>
          <p:nvPr/>
        </p:nvPicPr>
        <p:blipFill>
          <a:blip r:embed="rId3"/>
          <a:srcRect/>
          <a:stretch>
            <a:fillRect/>
          </a:stretch>
        </p:blipFill>
        <p:spPr bwMode="auto">
          <a:xfrm>
            <a:off x="3643313" y="2357438"/>
            <a:ext cx="5143500" cy="4500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idx="4294967295"/>
          </p:nvPr>
        </p:nvSpPr>
        <p:spPr/>
        <p:txBody>
          <a:bodyPr/>
          <a:lstStyle/>
          <a:p>
            <a:pPr eaLnBrk="1" hangingPunct="1"/>
            <a:endParaRPr lang="fr-FR" smtClean="0"/>
          </a:p>
        </p:txBody>
      </p:sp>
      <p:pic>
        <p:nvPicPr>
          <p:cNvPr id="20483" name="Picture 4"/>
          <p:cNvPicPr>
            <a:picLocks noChangeAspect="1" noChangeArrowheads="1"/>
          </p:cNvPicPr>
          <p:nvPr/>
        </p:nvPicPr>
        <p:blipFill>
          <a:blip r:embed="rId2"/>
          <a:srcRect/>
          <a:stretch>
            <a:fillRect/>
          </a:stretch>
        </p:blipFill>
        <p:spPr bwMode="auto">
          <a:xfrm>
            <a:off x="762000" y="381000"/>
            <a:ext cx="7848600" cy="1052513"/>
          </a:xfrm>
          <a:prstGeom prst="rect">
            <a:avLst/>
          </a:prstGeom>
          <a:noFill/>
          <a:ln w="9525">
            <a:noFill/>
            <a:miter lim="800000"/>
            <a:headEnd/>
            <a:tailEnd/>
          </a:ln>
        </p:spPr>
      </p:pic>
      <p:sp>
        <p:nvSpPr>
          <p:cNvPr id="16388" name="Text Box 5"/>
          <p:cNvSpPr txBox="1">
            <a:spLocks noChangeArrowheads="1"/>
          </p:cNvSpPr>
          <p:nvPr/>
        </p:nvSpPr>
        <p:spPr bwMode="auto">
          <a:xfrm>
            <a:off x="857250" y="1571625"/>
            <a:ext cx="8072438" cy="7940675"/>
          </a:xfrm>
          <a:prstGeom prst="rect">
            <a:avLst/>
          </a:prstGeom>
          <a:noFill/>
          <a:ln w="9525">
            <a:noFill/>
            <a:miter lim="800000"/>
            <a:headEnd/>
            <a:tailEnd/>
          </a:ln>
        </p:spPr>
        <p:txBody>
          <a:bodyPr>
            <a:spAutoFit/>
          </a:bodyPr>
          <a:lstStyle/>
          <a:p>
            <a:pPr algn="ctr">
              <a:spcBef>
                <a:spcPct val="50000"/>
              </a:spcBef>
            </a:pPr>
            <a:r>
              <a:rPr lang="fr-FR" sz="2400">
                <a:solidFill>
                  <a:srgbClr val="FF0000"/>
                </a:solidFill>
              </a:rPr>
              <a:t>Le calendrier de l’année scolaire</a:t>
            </a:r>
          </a:p>
          <a:p>
            <a:pPr>
              <a:spcBef>
                <a:spcPct val="50000"/>
              </a:spcBef>
            </a:pPr>
            <a:endParaRPr lang="fr-FR" sz="2000">
              <a:solidFill>
                <a:srgbClr val="FF0000"/>
              </a:solidFill>
            </a:endParaRPr>
          </a:p>
          <a:p>
            <a:pPr>
              <a:spcBef>
                <a:spcPct val="50000"/>
              </a:spcBef>
            </a:pPr>
            <a:r>
              <a:rPr lang="fr-FR" sz="1600"/>
              <a:t>Vacances de Toussaint : vendredi 26/10 après les cours </a:t>
            </a:r>
            <a:r>
              <a:rPr lang="fr-FR" sz="1600">
                <a:solidFill>
                  <a:srgbClr val="FF0000"/>
                </a:solidFill>
              </a:rPr>
              <a:t>jusqu’au dimanche 11 novembre 2012</a:t>
            </a:r>
          </a:p>
          <a:p>
            <a:pPr algn="ctr">
              <a:spcBef>
                <a:spcPct val="50000"/>
              </a:spcBef>
            </a:pPr>
            <a:r>
              <a:rPr lang="fr-FR" sz="1600">
                <a:solidFill>
                  <a:srgbClr val="0070C0"/>
                </a:solidFill>
              </a:rPr>
              <a:t>Le jeudi 8 novembre sera récupéré le mercredi 3 avril après midi pour la matinée, le mercredi 22 mai après midi pour l’après midi ; le vendredi 9 novembre sera récupéré le vendredi 5 juillet.</a:t>
            </a:r>
          </a:p>
          <a:p>
            <a:pPr algn="ctr">
              <a:spcBef>
                <a:spcPct val="50000"/>
              </a:spcBef>
            </a:pPr>
            <a:r>
              <a:rPr lang="fr-FR" sz="1600">
                <a:solidFill>
                  <a:srgbClr val="0070C0"/>
                </a:solidFill>
              </a:rPr>
              <a:t>Le pont prévu pour l’Ascension est annulé</a:t>
            </a:r>
          </a:p>
          <a:p>
            <a:pPr>
              <a:spcBef>
                <a:spcPct val="50000"/>
              </a:spcBef>
            </a:pPr>
            <a:endParaRPr lang="fr-FR" sz="1600"/>
          </a:p>
          <a:p>
            <a:pPr>
              <a:spcBef>
                <a:spcPct val="50000"/>
              </a:spcBef>
            </a:pPr>
            <a:r>
              <a:rPr lang="fr-FR" sz="1400"/>
              <a:t>Vacances de NOEL : vendredi 21 décembre après les cours jusqu’au dimanche 6 janvier 2013</a:t>
            </a:r>
          </a:p>
          <a:p>
            <a:pPr>
              <a:spcBef>
                <a:spcPct val="50000"/>
              </a:spcBef>
            </a:pPr>
            <a:r>
              <a:rPr lang="fr-FR" sz="1400"/>
              <a:t>Vacances d’Hiver : vendredi 15 février après les cours jusqu’au dimanche 3 mars 2013</a:t>
            </a:r>
          </a:p>
          <a:p>
            <a:pPr>
              <a:spcBef>
                <a:spcPct val="50000"/>
              </a:spcBef>
            </a:pPr>
            <a:r>
              <a:rPr lang="fr-FR" sz="1400"/>
              <a:t>Vacances de Printemps : du vendredi 12 avril après les cours jusqu’au dimanche 28 avril 2013</a:t>
            </a:r>
          </a:p>
          <a:p>
            <a:pPr>
              <a:spcBef>
                <a:spcPct val="50000"/>
              </a:spcBef>
            </a:pPr>
            <a:endParaRPr lang="fr-FR" sz="1400"/>
          </a:p>
          <a:p>
            <a:pPr algn="ctr">
              <a:spcBef>
                <a:spcPct val="50000"/>
              </a:spcBef>
            </a:pPr>
            <a:r>
              <a:rPr lang="fr-FR" sz="1600">
                <a:solidFill>
                  <a:srgbClr val="00B050"/>
                </a:solidFill>
              </a:rPr>
              <a:t>PROPOSITION DE CALENDRIER PEDAGOGIQUE DANS LE LIVRET DE RENTREE</a:t>
            </a:r>
          </a:p>
          <a:p>
            <a:pPr>
              <a:spcBef>
                <a:spcPct val="50000"/>
              </a:spcBef>
            </a:pPr>
            <a:endParaRPr lang="fr-FR" sz="1600"/>
          </a:p>
          <a:p>
            <a:pPr>
              <a:spcBef>
                <a:spcPct val="50000"/>
              </a:spcBef>
            </a:pPr>
            <a:endParaRPr lang="fr-FR" sz="1600"/>
          </a:p>
          <a:p>
            <a:pPr>
              <a:spcBef>
                <a:spcPct val="50000"/>
              </a:spcBef>
            </a:pPr>
            <a:endParaRPr lang="fr-FR" sz="1600"/>
          </a:p>
          <a:p>
            <a:pPr>
              <a:spcBef>
                <a:spcPct val="50000"/>
              </a:spcBef>
            </a:pPr>
            <a:r>
              <a:rPr lang="fr-FR" sz="1600"/>
              <a:t> </a:t>
            </a:r>
            <a:endParaRPr lang="fr-FR"/>
          </a:p>
          <a:p>
            <a:pPr>
              <a:spcBef>
                <a:spcPct val="50000"/>
              </a:spcBef>
            </a:pPr>
            <a:endParaRPr lang="fr-FR"/>
          </a:p>
          <a:p>
            <a:pPr>
              <a:spcBef>
                <a:spcPct val="50000"/>
              </a:spcBef>
            </a:pPr>
            <a:endParaRPr lang="fr-FR"/>
          </a:p>
          <a:p>
            <a:pPr>
              <a:spcBef>
                <a:spcPct val="50000"/>
              </a:spcBef>
            </a:pPr>
            <a:endParaRPr lang="fr-FR"/>
          </a:p>
          <a:p>
            <a:pPr>
              <a:spcBef>
                <a:spcPct val="50000"/>
              </a:spcBef>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3230</TotalTime>
  <Words>464</Words>
  <Application>Microsoft Office PowerPoint</Application>
  <PresentationFormat>Affichage à l'écran (4:3)</PresentationFormat>
  <Paragraphs>112</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Wingdings</vt:lpstr>
      <vt:lpstr>Helvetica</vt:lpstr>
      <vt:lpstr>ヒラギノ角ゴ Pro W3</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Remplir le cahier de texte</vt:lpstr>
      <vt:lpstr>Remplir le cahier de texte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RENTREE 2011</dc:title>
  <dc:creator>Jean Baptiste</dc:creator>
  <cp:lastModifiedBy>principal</cp:lastModifiedBy>
  <cp:revision>191</cp:revision>
  <dcterms:created xsi:type="dcterms:W3CDTF">2011-08-31T19:26:21Z</dcterms:created>
  <dcterms:modified xsi:type="dcterms:W3CDTF">2012-09-03T16:31:07Z</dcterms:modified>
</cp:coreProperties>
</file>